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handoutMasterIdLst>
    <p:handoutMasterId r:id="rId17"/>
  </p:handoutMasterIdLst>
  <p:sldIdLst>
    <p:sldId id="256" r:id="rId2"/>
    <p:sldId id="257" r:id="rId3"/>
    <p:sldId id="258" r:id="rId4"/>
    <p:sldId id="259" r:id="rId5"/>
    <p:sldId id="260" r:id="rId6"/>
    <p:sldId id="263" r:id="rId7"/>
    <p:sldId id="261" r:id="rId8"/>
    <p:sldId id="262" r:id="rId9"/>
    <p:sldId id="264" r:id="rId10"/>
    <p:sldId id="271" r:id="rId11"/>
    <p:sldId id="265" r:id="rId12"/>
    <p:sldId id="266" r:id="rId13"/>
    <p:sldId id="268" r:id="rId14"/>
    <p:sldId id="273" r:id="rId15"/>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7CFCAEE-BAB5-47F9-9FA5-352027F5A615}">
          <p14:sldIdLst>
            <p14:sldId id="256"/>
            <p14:sldId id="257"/>
            <p14:sldId id="258"/>
            <p14:sldId id="259"/>
            <p14:sldId id="260"/>
            <p14:sldId id="263"/>
            <p14:sldId id="261"/>
            <p14:sldId id="262"/>
            <p14:sldId id="264"/>
            <p14:sldId id="271"/>
            <p14:sldId id="265"/>
            <p14:sldId id="266"/>
            <p14:sldId id="268"/>
            <p14:sldId id="27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0C7C0E-1ADE-004C-B8EF-5AD46DB3F0CD}" v="102" dt="2023-08-02T14:44:55.0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214" autoAdjust="0"/>
    <p:restoredTop sz="87536"/>
  </p:normalViewPr>
  <p:slideViewPr>
    <p:cSldViewPr snapToGrid="0">
      <p:cViewPr varScale="1">
        <p:scale>
          <a:sx n="103" d="100"/>
          <a:sy n="103" d="100"/>
        </p:scale>
        <p:origin x="1408" y="184"/>
      </p:cViewPr>
      <p:guideLst/>
    </p:cSldViewPr>
  </p:slideViewPr>
  <p:notesTextViewPr>
    <p:cViewPr>
      <p:scale>
        <a:sx n="1" d="1"/>
        <a:sy n="1" d="1"/>
      </p:scale>
      <p:origin x="0" y="0"/>
    </p:cViewPr>
  </p:notesTextViewPr>
  <p:notesViewPr>
    <p:cSldViewPr snapToGrid="0">
      <p:cViewPr varScale="1">
        <p:scale>
          <a:sx n="96" d="100"/>
          <a:sy n="96" d="100"/>
        </p:scale>
        <p:origin x="355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B5A6B9A-9D3B-4590-9BD1-C40B6381C9F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F939317B-0CB6-40EB-9E68-0A105491AFB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AFC19EB-6FBC-45A8-8158-B1F69188592C}" type="datetime1">
              <a:rPr lang="en-GB" smtClean="0"/>
              <a:t>08/08/2023</a:t>
            </a:fld>
            <a:endParaRPr lang="en-GB" dirty="0"/>
          </a:p>
        </p:txBody>
      </p:sp>
      <p:sp>
        <p:nvSpPr>
          <p:cNvPr id="4" name="Footer Placeholder 3">
            <a:extLst>
              <a:ext uri="{FF2B5EF4-FFF2-40B4-BE49-F238E27FC236}">
                <a16:creationId xmlns:a16="http://schemas.microsoft.com/office/drawing/2014/main" id="{5E1645FF-BFBB-45AC-B5C8-585FF774F77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DBB714C0-EFFC-4844-80C1-17032055154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CAFA82C-F8B6-4735-A8D7-5B85FB7E05BC}" type="slidenum">
              <a:rPr lang="en-GB" smtClean="0"/>
              <a:t>‹#›</a:t>
            </a:fld>
            <a:endParaRPr lang="en-GB"/>
          </a:p>
        </p:txBody>
      </p:sp>
    </p:spTree>
    <p:extLst>
      <p:ext uri="{BB962C8B-B14F-4D97-AF65-F5344CB8AC3E}">
        <p14:creationId xmlns:p14="http://schemas.microsoft.com/office/powerpoint/2010/main" val="3859716677"/>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54419C-010B-4E67-896F-FF715D1B196E}" type="datetime1">
              <a:rPr lang="en-GB" noProof="0" smtClean="0"/>
              <a:pPr/>
              <a:t>08/08/2023</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272999-C585-4931-BDB4-1F8E49B2156F}" type="slidenum">
              <a:rPr lang="en-GB" noProof="0" smtClean="0"/>
              <a:t>‹#›</a:t>
            </a:fld>
            <a:endParaRPr lang="en-GB" noProof="0"/>
          </a:p>
        </p:txBody>
      </p:sp>
    </p:spTree>
    <p:extLst>
      <p:ext uri="{BB962C8B-B14F-4D97-AF65-F5344CB8AC3E}">
        <p14:creationId xmlns:p14="http://schemas.microsoft.com/office/powerpoint/2010/main" val="403472546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Welcome to my talk , "How to enhance your react native app debugging skills using flipper</a:t>
            </a:r>
          </a:p>
          <a:p>
            <a:endParaRPr lang="en-GB" dirty="0"/>
          </a:p>
          <a:p>
            <a:r>
              <a:rPr lang="en-GB" dirty="0"/>
              <a:t>In this talk, </a:t>
            </a:r>
            <a:r>
              <a:rPr lang="en-GB" dirty="0" err="1"/>
              <a:t>i'll</a:t>
            </a:r>
            <a:r>
              <a:rPr lang="en-GB" dirty="0"/>
              <a:t> walk you through some of the options available to us as developers for debugging react native applications </a:t>
            </a:r>
          </a:p>
          <a:p>
            <a:endParaRPr lang="en-GB" dirty="0"/>
          </a:p>
          <a:p>
            <a:r>
              <a:rPr lang="en-GB" dirty="0"/>
              <a:t>And with that how we can utilise these tools to get the most out of our workflow.</a:t>
            </a:r>
          </a:p>
        </p:txBody>
      </p:sp>
      <p:sp>
        <p:nvSpPr>
          <p:cNvPr id="4" name="Slide Number Placeholder 3"/>
          <p:cNvSpPr>
            <a:spLocks noGrp="1"/>
          </p:cNvSpPr>
          <p:nvPr>
            <p:ph type="sldNum" sz="quarter" idx="5"/>
          </p:nvPr>
        </p:nvSpPr>
        <p:spPr/>
        <p:txBody>
          <a:bodyPr/>
          <a:lstStyle/>
          <a:p>
            <a:fld id="{DD272999-C585-4931-BDB4-1F8E49B2156F}" type="slidenum">
              <a:rPr lang="en-GB" smtClean="0"/>
              <a:t>1</a:t>
            </a:fld>
            <a:endParaRPr lang="en-GB"/>
          </a:p>
        </p:txBody>
      </p:sp>
    </p:spTree>
    <p:extLst>
      <p:ext uri="{BB962C8B-B14F-4D97-AF65-F5344CB8AC3E}">
        <p14:creationId xmlns:p14="http://schemas.microsoft.com/office/powerpoint/2010/main" val="6632530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 of the box plugins that can be installed through </a:t>
            </a:r>
            <a:r>
              <a:rPr lang="en-US" dirty="0" err="1"/>
              <a:t>npm</a:t>
            </a:r>
            <a:r>
              <a:rPr lang="en-US" dirty="0"/>
              <a:t> are great. </a:t>
            </a:r>
          </a:p>
          <a:p>
            <a:endParaRPr lang="en-US" dirty="0"/>
          </a:p>
          <a:p>
            <a:r>
              <a:rPr lang="en-US" dirty="0"/>
              <a:t>But one area we have found challenging to debug is our adobe analytics events. In that the events that were being fired were not showing up in our analytics platform. And at present there being no plugins created that fit our needs for showing adobe data.</a:t>
            </a:r>
          </a:p>
          <a:p>
            <a:endParaRPr lang="en-US" dirty="0"/>
          </a:p>
          <a:p>
            <a:r>
              <a:rPr lang="en-US" dirty="0"/>
              <a:t>In order to try and resolve this, we sought about creating a custom plugin that allows for clearly outputting the analytics events that were being sent.</a:t>
            </a:r>
          </a:p>
          <a:p>
            <a:endParaRPr lang="en-US" dirty="0"/>
          </a:p>
          <a:p>
            <a:r>
              <a:rPr lang="en-US" dirty="0"/>
              <a:t>As you can see from the image , here is what the current logging for analytics was looking like. Its difficult to see the key pairs that were being sent across at first glance, especially in a noisy logging window.</a:t>
            </a:r>
          </a:p>
          <a:p>
            <a:endParaRPr lang="en-US" dirty="0"/>
          </a:p>
          <a:p>
            <a:r>
              <a:rPr lang="en-US" dirty="0"/>
              <a:t>So how did we go about fixing this with a custom plugin ? Well, we attempted to separate out the adobe logs into a separate panel so we could understand the key tags that were being sent across.</a:t>
            </a:r>
          </a:p>
          <a:p>
            <a:endParaRPr lang="en-US" dirty="0"/>
          </a:p>
          <a:p>
            <a:endParaRPr lang="en-US" dirty="0"/>
          </a:p>
        </p:txBody>
      </p:sp>
      <p:sp>
        <p:nvSpPr>
          <p:cNvPr id="4" name="Slide Number Placeholder 3"/>
          <p:cNvSpPr>
            <a:spLocks noGrp="1"/>
          </p:cNvSpPr>
          <p:nvPr>
            <p:ph type="sldNum" sz="quarter" idx="5"/>
          </p:nvPr>
        </p:nvSpPr>
        <p:spPr/>
        <p:txBody>
          <a:bodyPr/>
          <a:lstStyle/>
          <a:p>
            <a:fld id="{DD272999-C585-4931-BDB4-1F8E49B2156F}" type="slidenum">
              <a:rPr lang="en-GB" noProof="0" smtClean="0"/>
              <a:t>10</a:t>
            </a:fld>
            <a:endParaRPr lang="en-GB" noProof="0"/>
          </a:p>
        </p:txBody>
      </p:sp>
    </p:spTree>
    <p:extLst>
      <p:ext uri="{BB962C8B-B14F-4D97-AF65-F5344CB8AC3E}">
        <p14:creationId xmlns:p14="http://schemas.microsoft.com/office/powerpoint/2010/main" val="25138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how we can add a custom plugin to our existing client application by creating a custom hook which creates the flipper connection through the </a:t>
            </a:r>
            <a:r>
              <a:rPr lang="en-US" dirty="0" err="1"/>
              <a:t>addPlugin</a:t>
            </a:r>
            <a:r>
              <a:rPr lang="en-US" dirty="0"/>
              <a:t> API.</a:t>
            </a:r>
          </a:p>
          <a:p>
            <a:endParaRPr lang="en-US" dirty="0"/>
          </a:p>
          <a:p>
            <a:r>
              <a:rPr lang="en-US" dirty="0"/>
              <a:t>Once that connection is established events are sent and received via this  connection </a:t>
            </a:r>
          </a:p>
        </p:txBody>
      </p:sp>
      <p:sp>
        <p:nvSpPr>
          <p:cNvPr id="4" name="Slide Number Placeholder 3"/>
          <p:cNvSpPr>
            <a:spLocks noGrp="1"/>
          </p:cNvSpPr>
          <p:nvPr>
            <p:ph type="sldNum" sz="quarter" idx="5"/>
          </p:nvPr>
        </p:nvSpPr>
        <p:spPr/>
        <p:txBody>
          <a:bodyPr/>
          <a:lstStyle/>
          <a:p>
            <a:fld id="{DD272999-C585-4931-BDB4-1F8E49B2156F}" type="slidenum">
              <a:rPr lang="en-GB" noProof="0" smtClean="0"/>
              <a:t>11</a:t>
            </a:fld>
            <a:endParaRPr lang="en-GB" noProof="0"/>
          </a:p>
        </p:txBody>
      </p:sp>
    </p:spTree>
    <p:extLst>
      <p:ext uri="{BB962C8B-B14F-4D97-AF65-F5344CB8AC3E}">
        <p14:creationId xmlns:p14="http://schemas.microsoft.com/office/powerpoint/2010/main" val="39782196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custom UI that is being shown in the flipper client is built in react and subscribes to the same events set up in the application. </a:t>
            </a:r>
          </a:p>
          <a:p>
            <a:endParaRPr lang="en-US" dirty="0"/>
          </a:p>
          <a:p>
            <a:r>
              <a:rPr lang="en-US" dirty="0"/>
              <a:t>They establish a two directional flow which enables us to display and send data across easily</a:t>
            </a:r>
          </a:p>
        </p:txBody>
      </p:sp>
      <p:sp>
        <p:nvSpPr>
          <p:cNvPr id="4" name="Slide Number Placeholder 3"/>
          <p:cNvSpPr>
            <a:spLocks noGrp="1"/>
          </p:cNvSpPr>
          <p:nvPr>
            <p:ph type="sldNum" sz="quarter" idx="5"/>
          </p:nvPr>
        </p:nvSpPr>
        <p:spPr/>
        <p:txBody>
          <a:bodyPr/>
          <a:lstStyle/>
          <a:p>
            <a:fld id="{DD272999-C585-4931-BDB4-1F8E49B2156F}" type="slidenum">
              <a:rPr lang="en-GB" noProof="0" smtClean="0"/>
              <a:t>12</a:t>
            </a:fld>
            <a:endParaRPr lang="en-GB" noProof="0"/>
          </a:p>
        </p:txBody>
      </p:sp>
    </p:spTree>
    <p:extLst>
      <p:ext uri="{BB962C8B-B14F-4D97-AF65-F5344CB8AC3E}">
        <p14:creationId xmlns:p14="http://schemas.microsoft.com/office/powerpoint/2010/main" val="12322456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Right, now to dig into some actual code and give you a showcase of what is possible in a small example plugin I’ve made for this talk.</a:t>
            </a:r>
          </a:p>
          <a:p>
            <a:endParaRPr lang="en-US" dirty="0"/>
          </a:p>
          <a:p>
            <a:r>
              <a:rPr lang="en-US" dirty="0"/>
              <a:t>It's built using typescript ,and  utilizes the bidirectional communication aspect that I've been harping on about. </a:t>
            </a:r>
          </a:p>
          <a:p>
            <a:endParaRPr lang="en-US" dirty="0"/>
          </a:p>
          <a:p>
            <a:r>
              <a:rPr lang="en-US" dirty="0"/>
              <a:t>It will showcase how we display data coming back from events that are triggered from the locking and unlocking the app. As well as when adobe tracking events are being triggered.</a:t>
            </a:r>
          </a:p>
          <a:p>
            <a:endParaRPr lang="en-US" dirty="0"/>
          </a:p>
          <a:p>
            <a:r>
              <a:rPr lang="en-US" dirty="0"/>
              <a:t>It also has the ability to remotely change the locking state of the device as well as navigating to a specific rick and Morty character based upon the ID. </a:t>
            </a:r>
          </a:p>
          <a:p>
            <a:endParaRPr lang="en-US" dirty="0"/>
          </a:p>
          <a:p>
            <a:r>
              <a:rPr lang="en-US" dirty="0"/>
              <a:t>I hope from showing you this, it will help give some inspiration in how you may be able to build some custom tooling in order to speed up your workflow and reduce time to reproduce issues. Whether that be setting up your app in a specific state or splitting out some of your logs so that they are presented In a more desirable way to help diagnose problems quicker.  Even if the UI is still very much a work in progress. </a:t>
            </a:r>
          </a:p>
        </p:txBody>
      </p:sp>
      <p:sp>
        <p:nvSpPr>
          <p:cNvPr id="4" name="Slide Number Placeholder 3"/>
          <p:cNvSpPr>
            <a:spLocks noGrp="1"/>
          </p:cNvSpPr>
          <p:nvPr>
            <p:ph type="sldNum" sz="quarter" idx="5"/>
          </p:nvPr>
        </p:nvSpPr>
        <p:spPr/>
        <p:txBody>
          <a:bodyPr/>
          <a:lstStyle/>
          <a:p>
            <a:fld id="{DD272999-C585-4931-BDB4-1F8E49B2156F}" type="slidenum">
              <a:rPr lang="en-GB" noProof="0" smtClean="0"/>
              <a:t>13</a:t>
            </a:fld>
            <a:endParaRPr lang="en-GB" noProof="0"/>
          </a:p>
        </p:txBody>
      </p:sp>
    </p:spTree>
    <p:extLst>
      <p:ext uri="{BB962C8B-B14F-4D97-AF65-F5344CB8AC3E}">
        <p14:creationId xmlns:p14="http://schemas.microsoft.com/office/powerpoint/2010/main" val="2793637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who Am I,  I'm Dominic Garbett</a:t>
            </a:r>
          </a:p>
          <a:p>
            <a:r>
              <a:rPr lang="en-GB" dirty="0"/>
              <a:t>A Senior Software Engineer at the RAC</a:t>
            </a:r>
          </a:p>
          <a:p>
            <a:endParaRPr lang="en-GB" dirty="0"/>
          </a:p>
          <a:p>
            <a:r>
              <a:rPr lang="en-GB" dirty="0"/>
              <a:t>-- I've been building mobile apps using react native mainly in the insurance industry both here at the RAC, and previously at AXA insurance for a number of years now</a:t>
            </a:r>
          </a:p>
          <a:p>
            <a:endParaRPr lang="en-GB" dirty="0"/>
          </a:p>
          <a:p>
            <a:r>
              <a:rPr lang="en-GB" dirty="0"/>
              <a:t>On the left you can see some of the apps I've shipped to production </a:t>
            </a:r>
          </a:p>
          <a:p>
            <a:endParaRPr lang="en-GB" dirty="0"/>
          </a:p>
          <a:p>
            <a:r>
              <a:rPr lang="en-GB" dirty="0"/>
              <a:t>If you get a chance to talk to me about anything, I'm most passionate about improving developer experience to speed up delivery,</a:t>
            </a:r>
          </a:p>
          <a:p>
            <a:endParaRPr lang="en-GB" dirty="0"/>
          </a:p>
          <a:p>
            <a:r>
              <a:rPr lang="en-GB" dirty="0"/>
              <a:t>Automated testing and how to empower high performing agile squads.</a:t>
            </a:r>
          </a:p>
          <a:p>
            <a:endParaRPr lang="en-GB" dirty="0"/>
          </a:p>
          <a:p>
            <a:r>
              <a:rPr lang="en-GB" dirty="0"/>
              <a:t>Non technically though, I  enjoy road cycling ,and coffee</a:t>
            </a:r>
          </a:p>
          <a:p>
            <a:endParaRPr lang="en-GB" dirty="0"/>
          </a:p>
          <a:p>
            <a:endParaRPr lang="en-GB" dirty="0"/>
          </a:p>
        </p:txBody>
      </p:sp>
      <p:sp>
        <p:nvSpPr>
          <p:cNvPr id="4" name="Slide Number Placeholder 3"/>
          <p:cNvSpPr>
            <a:spLocks noGrp="1"/>
          </p:cNvSpPr>
          <p:nvPr>
            <p:ph type="sldNum" sz="quarter" idx="5"/>
          </p:nvPr>
        </p:nvSpPr>
        <p:spPr/>
        <p:txBody>
          <a:bodyPr/>
          <a:lstStyle/>
          <a:p>
            <a:fld id="{DD272999-C585-4931-BDB4-1F8E49B2156F}" type="slidenum">
              <a:rPr lang="en-GB" smtClean="0"/>
              <a:t>2</a:t>
            </a:fld>
            <a:endParaRPr lang="en-GB"/>
          </a:p>
        </p:txBody>
      </p:sp>
    </p:spTree>
    <p:extLst>
      <p:ext uri="{BB962C8B-B14F-4D97-AF65-F5344CB8AC3E}">
        <p14:creationId xmlns:p14="http://schemas.microsoft.com/office/powerpoint/2010/main" val="40860660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What is this talk about ? </a:t>
            </a:r>
          </a:p>
          <a:p>
            <a:r>
              <a:rPr lang="en-US" dirty="0">
                <a:cs typeface="Calibri"/>
              </a:rPr>
              <a:t>Lets get an idea of the audience </a:t>
            </a:r>
          </a:p>
          <a:p>
            <a:endParaRPr lang="en-US" dirty="0">
              <a:cs typeface="Calibri"/>
            </a:endParaRPr>
          </a:p>
          <a:p>
            <a:r>
              <a:rPr lang="en-US" dirty="0">
                <a:cs typeface="Calibri"/>
              </a:rPr>
              <a:t>Who's used TS ? I'd imagine lots of you here </a:t>
            </a:r>
          </a:p>
          <a:p>
            <a:r>
              <a:rPr lang="en-US" dirty="0">
                <a:cs typeface="Calibri"/>
              </a:rPr>
              <a:t>Who has used React Native ? Probably less but still some ?</a:t>
            </a:r>
          </a:p>
          <a:p>
            <a:r>
              <a:rPr lang="en-US" dirty="0">
                <a:cs typeface="Calibri"/>
              </a:rPr>
              <a:t>And who is aware of Flipper and the debugging tooling that’s available for React Native</a:t>
            </a:r>
          </a:p>
          <a:p>
            <a:endParaRPr lang="en-US" dirty="0">
              <a:cs typeface="Calibri"/>
            </a:endParaRPr>
          </a:p>
          <a:p>
            <a:endParaRPr lang="en-US" dirty="0">
              <a:cs typeface="Calibri"/>
            </a:endParaRPr>
          </a:p>
          <a:p>
            <a:r>
              <a:rPr lang="en-US" dirty="0">
                <a:cs typeface="Calibri"/>
              </a:rPr>
              <a:t>--</a:t>
            </a:r>
            <a:r>
              <a:rPr lang="en-US" dirty="0" err="1">
                <a:cs typeface="Calibri"/>
              </a:rPr>
              <a:t>Thats</a:t>
            </a:r>
            <a:r>
              <a:rPr lang="en-US" dirty="0">
                <a:cs typeface="Calibri"/>
              </a:rPr>
              <a:t> good,. </a:t>
            </a:r>
            <a:r>
              <a:rPr lang="en-US" dirty="0" err="1">
                <a:cs typeface="Calibri"/>
              </a:rPr>
              <a:t>i'll</a:t>
            </a:r>
            <a:r>
              <a:rPr lang="en-US" dirty="0">
                <a:cs typeface="Calibri"/>
              </a:rPr>
              <a:t> mainly be talking about Flipper and other debugging tooling that are available in react native during this talk</a:t>
            </a:r>
          </a:p>
        </p:txBody>
      </p:sp>
      <p:sp>
        <p:nvSpPr>
          <p:cNvPr id="4" name="Slide Number Placeholder 3"/>
          <p:cNvSpPr>
            <a:spLocks noGrp="1"/>
          </p:cNvSpPr>
          <p:nvPr>
            <p:ph type="sldNum" sz="quarter" idx="5"/>
          </p:nvPr>
        </p:nvSpPr>
        <p:spPr/>
        <p:txBody>
          <a:bodyPr/>
          <a:lstStyle/>
          <a:p>
            <a:fld id="{DD272999-C585-4931-BDB4-1F8E49B2156F}" type="slidenum">
              <a:rPr lang="en-GB" noProof="0" smtClean="0"/>
              <a:t>3</a:t>
            </a:fld>
            <a:endParaRPr lang="en-GB" noProof="0"/>
          </a:p>
        </p:txBody>
      </p:sp>
    </p:spTree>
    <p:extLst>
      <p:ext uri="{BB962C8B-B14F-4D97-AF65-F5344CB8AC3E}">
        <p14:creationId xmlns:p14="http://schemas.microsoft.com/office/powerpoint/2010/main" val="22287580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software language is only as good as its tooling </a:t>
            </a:r>
          </a:p>
          <a:p>
            <a:endParaRPr lang="en-US" dirty="0"/>
          </a:p>
          <a:p>
            <a:r>
              <a:rPr lang="en-US" dirty="0"/>
              <a:t>--React native is great, but debugging with a vanilla setup can be tricky without knowing where to look</a:t>
            </a:r>
          </a:p>
          <a:p>
            <a:endParaRPr lang="en-US" dirty="0"/>
          </a:p>
          <a:p>
            <a:r>
              <a:rPr lang="en-US" dirty="0"/>
              <a:t>-- Far too much time is lost in using the console logger with logging output being cluttered and loud, making it difficult to quickly locate what you're looking for</a:t>
            </a:r>
          </a:p>
          <a:p>
            <a:endParaRPr lang="en-US" dirty="0"/>
          </a:p>
          <a:p>
            <a:r>
              <a:rPr lang="en-US" dirty="0"/>
              <a:t>--Tools such as Chrome dev tools use remote JS debugging meaning that they run the </a:t>
            </a:r>
            <a:r>
              <a:rPr lang="en-US" dirty="0" err="1"/>
              <a:t>Javascript</a:t>
            </a:r>
            <a:r>
              <a:rPr lang="en-US" dirty="0"/>
              <a:t> in chrome rather than natively on the device.</a:t>
            </a:r>
          </a:p>
          <a:p>
            <a:endParaRPr lang="en-US" dirty="0"/>
          </a:p>
          <a:p>
            <a:r>
              <a:rPr lang="en-US" dirty="0"/>
              <a:t> --This can cause funky irregularities when trying to debug things such as date times. If you work with react native long enough you're sure enough going to come across this problem sooner or later</a:t>
            </a:r>
          </a:p>
          <a:p>
            <a:r>
              <a:rPr lang="en-US" dirty="0"/>
              <a:t>-- In the past </a:t>
            </a:r>
            <a:r>
              <a:rPr lang="en-US" dirty="0" err="1"/>
              <a:t>i've</a:t>
            </a:r>
            <a:r>
              <a:rPr lang="en-US" dirty="0"/>
              <a:t> spent far too long , More than I care to imagine on working out why a time zone isn't working, only for the problem to be due to how my chrome dev tools is compiling the JS rather than how it works on a real device</a:t>
            </a:r>
          </a:p>
        </p:txBody>
      </p:sp>
      <p:sp>
        <p:nvSpPr>
          <p:cNvPr id="4" name="Slide Number Placeholder 3"/>
          <p:cNvSpPr>
            <a:spLocks noGrp="1"/>
          </p:cNvSpPr>
          <p:nvPr>
            <p:ph type="sldNum" sz="quarter" idx="5"/>
          </p:nvPr>
        </p:nvSpPr>
        <p:spPr/>
        <p:txBody>
          <a:bodyPr/>
          <a:lstStyle/>
          <a:p>
            <a:fld id="{DD272999-C585-4931-BDB4-1F8E49B2156F}" type="slidenum">
              <a:rPr lang="en-GB" noProof="0" smtClean="0"/>
              <a:t>4</a:t>
            </a:fld>
            <a:endParaRPr lang="en-GB" noProof="0"/>
          </a:p>
        </p:txBody>
      </p:sp>
    </p:spTree>
    <p:extLst>
      <p:ext uri="{BB962C8B-B14F-4D97-AF65-F5344CB8AC3E}">
        <p14:creationId xmlns:p14="http://schemas.microsoft.com/office/powerpoint/2010/main" val="1765035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are the options,</a:t>
            </a:r>
          </a:p>
          <a:p>
            <a:endParaRPr lang="en-US" dirty="0"/>
          </a:p>
          <a:p>
            <a:r>
              <a:rPr lang="en-US" dirty="0"/>
              <a:t>Here are a number of the most popular supplementary debugging tools available and some of their feature sets </a:t>
            </a:r>
          </a:p>
          <a:p>
            <a:endParaRPr lang="en-US" dirty="0"/>
          </a:p>
          <a:p>
            <a:r>
              <a:rPr lang="en-US" dirty="0"/>
              <a:t>But what are they and why are they important?</a:t>
            </a:r>
          </a:p>
          <a:p>
            <a:endParaRPr lang="en-US" dirty="0"/>
          </a:p>
          <a:p>
            <a:r>
              <a:rPr lang="en-US" dirty="0"/>
              <a:t>Component View - &gt; All about seeing the props + values of the component tree, as well as allowing you to change them on the fly</a:t>
            </a:r>
          </a:p>
          <a:p>
            <a:endParaRPr lang="en-US" dirty="0"/>
          </a:p>
          <a:p>
            <a:r>
              <a:rPr lang="en-US" dirty="0"/>
              <a:t>View application state – see what data we have in things like redux , </a:t>
            </a:r>
            <a:r>
              <a:rPr lang="en-US" dirty="0" err="1"/>
              <a:t>TanStackQuery</a:t>
            </a:r>
            <a:r>
              <a:rPr lang="en-US" dirty="0"/>
              <a:t>, Async Storage  </a:t>
            </a:r>
            <a:r>
              <a:rPr lang="en-US" dirty="0" err="1"/>
              <a:t>etc</a:t>
            </a:r>
            <a:r>
              <a:rPr lang="en-US" dirty="0"/>
              <a:t> and understand what data is driving the way our app is functioning </a:t>
            </a:r>
          </a:p>
          <a:p>
            <a:endParaRPr lang="en-US" dirty="0"/>
          </a:p>
          <a:p>
            <a:r>
              <a:rPr lang="en-US" dirty="0"/>
              <a:t>View network requests -- See the HTTP request + responses easily in one place</a:t>
            </a:r>
          </a:p>
          <a:p>
            <a:endParaRPr lang="en-US" dirty="0"/>
          </a:p>
          <a:p>
            <a:r>
              <a:rPr lang="en-US" dirty="0" err="1"/>
              <a:t>Profiller</a:t>
            </a:r>
            <a:r>
              <a:rPr lang="en-US" dirty="0"/>
              <a:t> - See how optimized your screen loads are and where, you might be able to speed up your application</a:t>
            </a:r>
          </a:p>
          <a:p>
            <a:endParaRPr lang="en-US" dirty="0"/>
          </a:p>
          <a:p>
            <a:r>
              <a:rPr lang="en-US" dirty="0"/>
              <a:t>Bi-directional communication , this helps us set up state and talk to the app from the debugger client</a:t>
            </a:r>
          </a:p>
          <a:p>
            <a:endParaRPr lang="en-US" dirty="0"/>
          </a:p>
          <a:p>
            <a:r>
              <a:rPr lang="en-US" dirty="0"/>
              <a:t>This can be very useful when trying to debug problems that occur deep in an application that require a number of different set up steps to get to. </a:t>
            </a:r>
          </a:p>
          <a:p>
            <a:endParaRPr lang="en-US" dirty="0"/>
          </a:p>
          <a:p>
            <a:r>
              <a:rPr lang="en-US" dirty="0"/>
              <a:t>One place I've found this extremely useful is when I was trying to debug an issue found on a screen that occurred half way through a 20+ step health age assessment. This allowed for me to navigate there straight away with state already set up </a:t>
            </a:r>
          </a:p>
          <a:p>
            <a:endParaRPr lang="en-US" dirty="0"/>
          </a:p>
          <a:p>
            <a:r>
              <a:rPr lang="en-US" dirty="0"/>
              <a:t>Third party plug-in system- what else is available to extend the custom tooling that is available</a:t>
            </a:r>
          </a:p>
          <a:p>
            <a:endParaRPr lang="en-US" dirty="0"/>
          </a:p>
          <a:p>
            <a:r>
              <a:rPr lang="en-US" dirty="0"/>
              <a:t>Obviously as we get further to the right of this table, your use case will dictate which tool you require</a:t>
            </a:r>
          </a:p>
          <a:p>
            <a:endParaRPr lang="en-US" dirty="0"/>
          </a:p>
          <a:p>
            <a:r>
              <a:rPr lang="en-US" dirty="0"/>
              <a:t>For a lot of peoples needs,  chrome dev tools may be </a:t>
            </a:r>
            <a:r>
              <a:rPr lang="en-US" dirty="0" err="1"/>
              <a:t>sufficent</a:t>
            </a:r>
            <a:r>
              <a:rPr lang="en-US" dirty="0"/>
              <a:t> in getting to the root of your problem. As your app grows in size and complexity however it may become apparent that your needs are no longer being met and you may start to look elsewhere </a:t>
            </a:r>
          </a:p>
          <a:p>
            <a:endParaRPr lang="en-US" dirty="0"/>
          </a:p>
        </p:txBody>
      </p:sp>
      <p:sp>
        <p:nvSpPr>
          <p:cNvPr id="4" name="Slide Number Placeholder 3"/>
          <p:cNvSpPr>
            <a:spLocks noGrp="1"/>
          </p:cNvSpPr>
          <p:nvPr>
            <p:ph type="sldNum" sz="quarter" idx="5"/>
          </p:nvPr>
        </p:nvSpPr>
        <p:spPr/>
        <p:txBody>
          <a:bodyPr/>
          <a:lstStyle/>
          <a:p>
            <a:fld id="{DD272999-C585-4931-BDB4-1F8E49B2156F}" type="slidenum">
              <a:rPr lang="en-GB" noProof="0" smtClean="0"/>
              <a:t>5</a:t>
            </a:fld>
            <a:endParaRPr lang="en-GB" noProof="0"/>
          </a:p>
        </p:txBody>
      </p:sp>
    </p:spTree>
    <p:extLst>
      <p:ext uri="{BB962C8B-B14F-4D97-AF65-F5344CB8AC3E}">
        <p14:creationId xmlns:p14="http://schemas.microsoft.com/office/powerpoint/2010/main" val="30434254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if you looked at the previous slide you'd probably assume it was down to either using flipper or </a:t>
            </a:r>
            <a:r>
              <a:rPr lang="en-US" dirty="0" err="1"/>
              <a:t>reactatron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they have most of the main feature you would require without having to download multiple tools</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reactatron</a:t>
            </a:r>
            <a:r>
              <a:rPr lang="en-US" dirty="0"/>
              <a:t> is built by Infinite red and the open source community </a:t>
            </a:r>
          </a:p>
          <a:p>
            <a:endParaRPr lang="en-US" dirty="0"/>
          </a:p>
          <a:p>
            <a:r>
              <a:rPr lang="en-US" dirty="0"/>
              <a:t>So why would you use </a:t>
            </a:r>
            <a:r>
              <a:rPr lang="en-US" dirty="0" err="1"/>
              <a:t>reactatron</a:t>
            </a:r>
            <a:r>
              <a:rPr lang="en-US" dirty="0"/>
              <a:t> ?</a:t>
            </a:r>
          </a:p>
          <a:p>
            <a:endParaRPr lang="en-US" dirty="0"/>
          </a:p>
          <a:p>
            <a:r>
              <a:rPr lang="en-US" dirty="0"/>
              <a:t>Really good at viewing logs and app state  such as redux + </a:t>
            </a:r>
            <a:r>
              <a:rPr lang="en-US" dirty="0" err="1"/>
              <a:t>MobX</a:t>
            </a:r>
            <a:r>
              <a:rPr lang="en-US" dirty="0"/>
              <a:t> state tree. and allows you to see network logs straight away </a:t>
            </a:r>
          </a:p>
          <a:p>
            <a:endParaRPr lang="en-US" dirty="0"/>
          </a:p>
          <a:p>
            <a:r>
              <a:rPr lang="en-US" dirty="0"/>
              <a:t>Adding to this there is also the bidirectional aspect too ,allowing us to set up  state and replay redux actions one by one</a:t>
            </a:r>
          </a:p>
          <a:p>
            <a:endParaRPr lang="en-US" dirty="0"/>
          </a:p>
          <a:p>
            <a:r>
              <a:rPr lang="en-US" dirty="0"/>
              <a:t>However, it does requires some manual set up in your code to get it working. and isn't fully supported by the react native team in an official capacity</a:t>
            </a:r>
          </a:p>
          <a:p>
            <a:endParaRPr lang="en-US" dirty="0"/>
          </a:p>
          <a:p>
            <a:r>
              <a:rPr lang="en-US" dirty="0"/>
              <a:t>And the key is that it's not extensible , there are no third party plugins and any features that you may want added needs to go via the open source project. Rather than being able to tailor make them for your needs straight away,</a:t>
            </a:r>
          </a:p>
        </p:txBody>
      </p:sp>
      <p:sp>
        <p:nvSpPr>
          <p:cNvPr id="4" name="Slide Number Placeholder 3"/>
          <p:cNvSpPr>
            <a:spLocks noGrp="1"/>
          </p:cNvSpPr>
          <p:nvPr>
            <p:ph type="sldNum" sz="quarter" idx="5"/>
          </p:nvPr>
        </p:nvSpPr>
        <p:spPr/>
        <p:txBody>
          <a:bodyPr/>
          <a:lstStyle/>
          <a:p>
            <a:fld id="{DD272999-C585-4931-BDB4-1F8E49B2156F}" type="slidenum">
              <a:rPr lang="en-GB" noProof="0" smtClean="0"/>
              <a:t>6</a:t>
            </a:fld>
            <a:endParaRPr lang="en-GB" noProof="0"/>
          </a:p>
        </p:txBody>
      </p:sp>
    </p:spTree>
    <p:extLst>
      <p:ext uri="{BB962C8B-B14F-4D97-AF65-F5344CB8AC3E}">
        <p14:creationId xmlns:p14="http://schemas.microsoft.com/office/powerpoint/2010/main" val="3465732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Flipper is a debugging client for both </a:t>
            </a:r>
            <a:r>
              <a:rPr lang="en-US" dirty="0" err="1"/>
              <a:t>ios</a:t>
            </a:r>
            <a:r>
              <a:rPr lang="en-US" dirty="0"/>
              <a:t> and android applications , which has a layer specifically for React Native Apps.</a:t>
            </a:r>
          </a:p>
          <a:p>
            <a:endParaRPr lang="en-US" dirty="0"/>
          </a:p>
          <a:p>
            <a:r>
              <a:rPr lang="en-US" dirty="0"/>
              <a:t>This means that not only can you debug your applications JavaScript , you also gain a whole host of debugging tools for the native device.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that in mind it does pretty much everything reactotron does and more.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probably the key difference and the main topic revolving around this talk is how flipper is more than a debugging client but a platform that can be built upon to establish bidirectional communication with your app so that you can tailor it to your needs.</a:t>
            </a:r>
          </a:p>
        </p:txBody>
      </p:sp>
      <p:sp>
        <p:nvSpPr>
          <p:cNvPr id="4" name="Slide Number Placeholder 3"/>
          <p:cNvSpPr>
            <a:spLocks noGrp="1"/>
          </p:cNvSpPr>
          <p:nvPr>
            <p:ph type="sldNum" sz="quarter" idx="5"/>
          </p:nvPr>
        </p:nvSpPr>
        <p:spPr/>
        <p:txBody>
          <a:bodyPr/>
          <a:lstStyle/>
          <a:p>
            <a:fld id="{DD272999-C585-4931-BDB4-1F8E49B2156F}" type="slidenum">
              <a:rPr lang="en-GB" noProof="0" smtClean="0"/>
              <a:t>7</a:t>
            </a:fld>
            <a:endParaRPr lang="en-GB" noProof="0"/>
          </a:p>
        </p:txBody>
      </p:sp>
    </p:spTree>
    <p:extLst>
      <p:ext uri="{BB962C8B-B14F-4D97-AF65-F5344CB8AC3E}">
        <p14:creationId xmlns:p14="http://schemas.microsoft.com/office/powerpoint/2010/main" val="8725076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just how easy is installing flipper . From react native 0.62 it just works out of the box with a fresh install. </a:t>
            </a:r>
          </a:p>
          <a:p>
            <a:endParaRPr lang="en-US" dirty="0"/>
          </a:p>
          <a:p>
            <a:r>
              <a:rPr lang="en-US" dirty="0"/>
              <a:t>You just need to install the client application</a:t>
            </a:r>
          </a:p>
        </p:txBody>
      </p:sp>
      <p:sp>
        <p:nvSpPr>
          <p:cNvPr id="4" name="Slide Number Placeholder 3"/>
          <p:cNvSpPr>
            <a:spLocks noGrp="1"/>
          </p:cNvSpPr>
          <p:nvPr>
            <p:ph type="sldNum" sz="quarter" idx="5"/>
          </p:nvPr>
        </p:nvSpPr>
        <p:spPr/>
        <p:txBody>
          <a:bodyPr/>
          <a:lstStyle/>
          <a:p>
            <a:fld id="{DD272999-C585-4931-BDB4-1F8E49B2156F}" type="slidenum">
              <a:rPr lang="en-GB" noProof="0" smtClean="0"/>
              <a:t>8</a:t>
            </a:fld>
            <a:endParaRPr lang="en-GB" noProof="0"/>
          </a:p>
        </p:txBody>
      </p:sp>
    </p:spTree>
    <p:extLst>
      <p:ext uri="{BB962C8B-B14F-4D97-AF65-F5344CB8AC3E}">
        <p14:creationId xmlns:p14="http://schemas.microsoft.com/office/powerpoint/2010/main" val="41787180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I'll show you flipper in action with a number of different plugins which have helped speed up my work flow.</a:t>
            </a:r>
          </a:p>
          <a:p>
            <a:endParaRPr lang="en-US" dirty="0"/>
          </a:p>
          <a:p>
            <a:r>
              <a:rPr lang="en-US" dirty="0"/>
              <a:t>I've built a small sample application using RTK query and react navigation which displays some data coming back from my </a:t>
            </a:r>
            <a:r>
              <a:rPr lang="en-US" dirty="0" err="1"/>
              <a:t>favourite</a:t>
            </a:r>
            <a:r>
              <a:rPr lang="en-US" dirty="0"/>
              <a:t> rick and </a:t>
            </a:r>
            <a:r>
              <a:rPr lang="en-US" dirty="0" err="1"/>
              <a:t>morty</a:t>
            </a:r>
            <a:r>
              <a:rPr lang="en-US" dirty="0"/>
              <a:t> </a:t>
            </a:r>
            <a:r>
              <a:rPr lang="en-US" dirty="0" err="1"/>
              <a:t>api</a:t>
            </a:r>
            <a:r>
              <a:rPr lang="en-US" dirty="0"/>
              <a:t>  which will allow me to showcase some of the plugins that I find useful</a:t>
            </a:r>
          </a:p>
          <a:p>
            <a:endParaRPr lang="en-US" dirty="0"/>
          </a:p>
          <a:p>
            <a:r>
              <a:rPr lang="en-US" dirty="0"/>
              <a:t>These include but are not limited to </a:t>
            </a:r>
          </a:p>
          <a:p>
            <a:endParaRPr lang="en-US" dirty="0"/>
          </a:p>
          <a:p>
            <a:r>
              <a:rPr lang="en-US" dirty="0"/>
              <a:t>Network tab</a:t>
            </a:r>
          </a:p>
          <a:p>
            <a:endParaRPr lang="en-US" dirty="0"/>
          </a:p>
          <a:p>
            <a:r>
              <a:rPr lang="en-US" dirty="0"/>
              <a:t>React Navigation </a:t>
            </a:r>
          </a:p>
          <a:p>
            <a:endParaRPr lang="en-US" dirty="0"/>
          </a:p>
          <a:p>
            <a:r>
              <a:rPr lang="en-US" dirty="0"/>
              <a:t>Redux debugger</a:t>
            </a:r>
          </a:p>
          <a:p>
            <a:endParaRPr lang="en-US" dirty="0"/>
          </a:p>
        </p:txBody>
      </p:sp>
      <p:sp>
        <p:nvSpPr>
          <p:cNvPr id="4" name="Slide Number Placeholder 3"/>
          <p:cNvSpPr>
            <a:spLocks noGrp="1"/>
          </p:cNvSpPr>
          <p:nvPr>
            <p:ph type="sldNum" sz="quarter" idx="5"/>
          </p:nvPr>
        </p:nvSpPr>
        <p:spPr/>
        <p:txBody>
          <a:bodyPr/>
          <a:lstStyle/>
          <a:p>
            <a:fld id="{DD272999-C585-4931-BDB4-1F8E49B2156F}" type="slidenum">
              <a:rPr lang="en-GB" noProof="0" smtClean="0"/>
              <a:t>9</a:t>
            </a:fld>
            <a:endParaRPr lang="en-GB" noProof="0"/>
          </a:p>
        </p:txBody>
      </p:sp>
    </p:spTree>
    <p:extLst>
      <p:ext uri="{BB962C8B-B14F-4D97-AF65-F5344CB8AC3E}">
        <p14:creationId xmlns:p14="http://schemas.microsoft.com/office/powerpoint/2010/main" val="22713213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rtlCol="0"/>
          <a:lstStyle>
            <a:lvl1pPr>
              <a:defRPr sz="5400"/>
            </a:lvl1pPr>
          </a:lstStyle>
          <a:p>
            <a:pPr rtl="0"/>
            <a:r>
              <a:rPr lang="en-GB" noProof="0"/>
              <a:t>Click to edit Master title style</a:t>
            </a:r>
          </a:p>
        </p:txBody>
      </p:sp>
      <p:sp>
        <p:nvSpPr>
          <p:cNvPr id="3" name="Subtitle 2"/>
          <p:cNvSpPr>
            <a:spLocks noGrp="1"/>
          </p:cNvSpPr>
          <p:nvPr>
            <p:ph type="subTitle" idx="1"/>
          </p:nvPr>
        </p:nvSpPr>
        <p:spPr>
          <a:xfrm>
            <a:off x="810001" y="5280847"/>
            <a:ext cx="10572000" cy="434974"/>
          </a:xfrm>
        </p:spPr>
        <p:txBody>
          <a:bodyPr rtlCol="0"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GB" noProof="0"/>
              <a:t>Click to edit Master subtitle style</a:t>
            </a:r>
          </a:p>
        </p:txBody>
      </p:sp>
      <p:sp>
        <p:nvSpPr>
          <p:cNvPr id="4" name="Date Placeholder 3"/>
          <p:cNvSpPr>
            <a:spLocks noGrp="1"/>
          </p:cNvSpPr>
          <p:nvPr>
            <p:ph type="dt" sz="half" idx="10"/>
          </p:nvPr>
        </p:nvSpPr>
        <p:spPr/>
        <p:txBody>
          <a:bodyPr rtlCol="0"/>
          <a:lstStyle/>
          <a:p>
            <a:pPr rtl="0"/>
            <a:fld id="{D4A60202-D4F2-445A-9188-DA9788F92A7C}" type="datetime1">
              <a:rPr lang="en-GB" noProof="0" smtClean="0"/>
              <a:t>08/08/2023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rtlCol="0" anchor="b">
            <a:normAutofit/>
          </a:bodyPr>
          <a:lstStyle>
            <a:lvl1pPr algn="l">
              <a:defRPr sz="2400" b="0"/>
            </a:lvl1pPr>
          </a:lstStyle>
          <a:p>
            <a:pPr rtl="0"/>
            <a:r>
              <a:rPr lang="en-GB" noProof="0"/>
              <a:t>Click to edit Master title style</a:t>
            </a:r>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rtlCol="0" anchor="t" anchorCtr="0" compatLnSpc="1">
            <a:prstTxWarp prst="textNoShape">
              <a:avLst/>
            </a:prstTxWarp>
            <a:normAutofit/>
          </a:bodyPr>
          <a:lstStyle>
            <a:lvl1pPr marL="0" indent="0" algn="ctr">
              <a:buFontTx/>
              <a:buNone/>
              <a:defRPr sz="1600"/>
            </a:lvl1pPr>
          </a:lstStyle>
          <a:p>
            <a:pPr rtl="0"/>
            <a:r>
              <a:rPr lang="en-GB" noProof="0"/>
              <a:t>Click icon to add picture</a:t>
            </a:r>
          </a:p>
        </p:txBody>
      </p:sp>
      <p:sp>
        <p:nvSpPr>
          <p:cNvPr id="4" name="Text Placeholder 3"/>
          <p:cNvSpPr>
            <a:spLocks noGrp="1"/>
          </p:cNvSpPr>
          <p:nvPr>
            <p:ph type="body" sz="half" idx="2"/>
          </p:nvPr>
        </p:nvSpPr>
        <p:spPr>
          <a:xfrm>
            <a:off x="810000" y="5367338"/>
            <a:ext cx="10561418" cy="493712"/>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5" name="Date Placeholder 4"/>
          <p:cNvSpPr>
            <a:spLocks noGrp="1"/>
          </p:cNvSpPr>
          <p:nvPr>
            <p:ph type="dt" sz="half" idx="10"/>
          </p:nvPr>
        </p:nvSpPr>
        <p:spPr/>
        <p:txBody>
          <a:bodyPr rtlCol="0"/>
          <a:lstStyle/>
          <a:p>
            <a:pPr rtl="0"/>
            <a:fld id="{EF7F4D09-C265-4AB4-9021-B7016872E818}" type="datetime1">
              <a:rPr lang="en-GB" noProof="0" smtClean="0"/>
              <a:t>08/08/2023</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7" name="Slide Number Placeholder 6"/>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rtlCol="0" anchor="b"/>
          <a:lstStyle>
            <a:lvl1pPr algn="l">
              <a:defRPr sz="4200" b="1" cap="none"/>
            </a:lvl1pPr>
          </a:lstStyle>
          <a:p>
            <a:pPr rtl="0"/>
            <a:r>
              <a:rPr lang="en-GB" noProof="0"/>
              <a:t>Click to edit Master title style</a:t>
            </a:r>
          </a:p>
        </p:txBody>
      </p:sp>
      <p:sp>
        <p:nvSpPr>
          <p:cNvPr id="3" name="Text Placeholder 2"/>
          <p:cNvSpPr>
            <a:spLocks noGrp="1"/>
          </p:cNvSpPr>
          <p:nvPr>
            <p:ph type="body" idx="1"/>
          </p:nvPr>
        </p:nvSpPr>
        <p:spPr>
          <a:xfrm>
            <a:off x="853190" y="4443680"/>
            <a:ext cx="5891636" cy="713241"/>
          </a:xfrm>
        </p:spPr>
        <p:txBody>
          <a:bodyPr rtlCol="0"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Click to edit Master text styles</a:t>
            </a:r>
          </a:p>
        </p:txBody>
      </p:sp>
      <p:sp>
        <p:nvSpPr>
          <p:cNvPr id="9" name="Text Placeholder 5"/>
          <p:cNvSpPr>
            <a:spLocks noGrp="1"/>
          </p:cNvSpPr>
          <p:nvPr>
            <p:ph type="body" sz="quarter" idx="16"/>
          </p:nvPr>
        </p:nvSpPr>
        <p:spPr>
          <a:xfrm>
            <a:off x="7574642" y="1081456"/>
            <a:ext cx="3810001" cy="4075465"/>
          </a:xfrm>
        </p:spPr>
        <p:txBody>
          <a:bodyPr rtlCol="0" anchor="t"/>
          <a:lstStyle>
            <a:lvl1pPr marL="0" indent="0">
              <a:buFontTx/>
              <a:buNone/>
              <a:defRPr/>
            </a:lvl1pPr>
          </a:lstStyle>
          <a:p>
            <a:pPr lvl="0" rtl="0"/>
            <a:r>
              <a:rPr lang="en-GB" noProof="0"/>
              <a:t>Click to edit Master text styles</a:t>
            </a:r>
          </a:p>
        </p:txBody>
      </p:sp>
      <p:sp>
        <p:nvSpPr>
          <p:cNvPr id="4" name="Date Placeholder 3"/>
          <p:cNvSpPr>
            <a:spLocks noGrp="1"/>
          </p:cNvSpPr>
          <p:nvPr>
            <p:ph type="dt" sz="half" idx="10"/>
          </p:nvPr>
        </p:nvSpPr>
        <p:spPr/>
        <p:txBody>
          <a:bodyPr rtlCol="0"/>
          <a:lstStyle/>
          <a:p>
            <a:pPr rtl="0"/>
            <a:fld id="{3330396F-E7A6-47CD-BE2B-D56AB6D6E25D}" type="datetime1">
              <a:rPr lang="en-GB" noProof="0" smtClean="0"/>
              <a:t>08/08/2023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rtlCol="0"/>
          <a:lstStyle>
            <a:lvl1pPr>
              <a:defRPr sz="3200"/>
            </a:lvl1pPr>
          </a:lstStyle>
          <a:p>
            <a:pPr rtl="0"/>
            <a:r>
              <a:rPr lang="en-GB" noProof="0"/>
              <a:t>Click to edit Master title style</a:t>
            </a:r>
          </a:p>
        </p:txBody>
      </p:sp>
      <p:sp>
        <p:nvSpPr>
          <p:cNvPr id="6" name="Text Placeholder 5"/>
          <p:cNvSpPr>
            <a:spLocks noGrp="1"/>
          </p:cNvSpPr>
          <p:nvPr>
            <p:ph type="body" sz="quarter" idx="16"/>
          </p:nvPr>
        </p:nvSpPr>
        <p:spPr>
          <a:xfrm>
            <a:off x="6156000" y="2286000"/>
            <a:ext cx="4880300" cy="2295525"/>
          </a:xfrm>
        </p:spPr>
        <p:txBody>
          <a:bodyPr rtlCol="0" anchor="t"/>
          <a:lstStyle>
            <a:lvl1pPr marL="0" indent="0">
              <a:buFontTx/>
              <a:buNone/>
              <a:defRPr/>
            </a:lvl1pPr>
          </a:lstStyle>
          <a:p>
            <a:pPr lvl="0" rtl="0"/>
            <a:r>
              <a:rPr lang="en-GB" noProof="0"/>
              <a:t>Click to edit Master text styles</a:t>
            </a:r>
          </a:p>
        </p:txBody>
      </p:sp>
      <p:sp>
        <p:nvSpPr>
          <p:cNvPr id="2" name="Date Placeholder 1"/>
          <p:cNvSpPr>
            <a:spLocks noGrp="1"/>
          </p:cNvSpPr>
          <p:nvPr>
            <p:ph type="dt" sz="half" idx="10"/>
          </p:nvPr>
        </p:nvSpPr>
        <p:spPr/>
        <p:txBody>
          <a:bodyPr rtlCol="0"/>
          <a:lstStyle/>
          <a:p>
            <a:pPr rtl="0"/>
            <a:fld id="{83D401A5-9F14-4931-9849-DE20CDA7C885}" type="datetime1">
              <a:rPr lang="en-GB" noProof="0" smtClean="0"/>
              <a:t>08/08/2023</a:t>
            </a:fld>
            <a:endParaRPr lang="en-GB" noProof="0"/>
          </a:p>
        </p:txBody>
      </p:sp>
      <p:sp>
        <p:nvSpPr>
          <p:cNvPr id="3" name="Footer Placeholder 2"/>
          <p:cNvSpPr>
            <a:spLocks noGrp="1"/>
          </p:cNvSpPr>
          <p:nvPr>
            <p:ph type="ftr" sz="quarter" idx="11"/>
          </p:nvPr>
        </p:nvSpPr>
        <p:spPr/>
        <p:txBody>
          <a:bodyPr rtlCol="0"/>
          <a:lstStyle/>
          <a:p>
            <a:pPr rtl="0"/>
            <a:endParaRPr lang="en-GB" noProof="0"/>
          </a:p>
        </p:txBody>
      </p:sp>
      <p:sp>
        <p:nvSpPr>
          <p:cNvPr id="4" name="Slide Number Placeholder 3"/>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rtlCol="0"/>
          <a:lstStyle/>
          <a:p>
            <a:pPr rtl="0"/>
            <a:r>
              <a:rPr lang="en-GB" noProof="0"/>
              <a:t>Click to edit Master title style</a:t>
            </a:r>
          </a:p>
        </p:txBody>
      </p:sp>
      <p:sp>
        <p:nvSpPr>
          <p:cNvPr id="3" name="Vertical Text Placeholder 2"/>
          <p:cNvSpPr>
            <a:spLocks noGrp="1"/>
          </p:cNvSpPr>
          <p:nvPr>
            <p:ph type="body" orient="vert" idx="1"/>
          </p:nvPr>
        </p:nvSpPr>
        <p:spPr/>
        <p:txBody>
          <a:bodyPr vert="eaVert" rtlCol="0" anchor="t"/>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10"/>
          </p:nvPr>
        </p:nvSpPr>
        <p:spPr/>
        <p:txBody>
          <a:bodyPr rtlCol="0"/>
          <a:lstStyle/>
          <a:p>
            <a:pPr rtl="0"/>
            <a:fld id="{FCD08DD4-D15B-43CA-8E62-27DEB64D0788}" type="datetime1">
              <a:rPr lang="en-GB" noProof="0" smtClean="0"/>
              <a:t>08/08/2023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rtlCol="0"/>
          <a:lstStyle/>
          <a:p>
            <a:pPr rtl="0"/>
            <a:r>
              <a:rPr lang="en-GB" noProof="0"/>
              <a:t>Click to edit Master title style</a:t>
            </a:r>
          </a:p>
        </p:txBody>
      </p:sp>
      <p:sp>
        <p:nvSpPr>
          <p:cNvPr id="3" name="Vertical Text Placeholder 2"/>
          <p:cNvSpPr>
            <a:spLocks noGrp="1"/>
          </p:cNvSpPr>
          <p:nvPr>
            <p:ph type="body" orient="vert" idx="1"/>
          </p:nvPr>
        </p:nvSpPr>
        <p:spPr>
          <a:xfrm>
            <a:off x="810001" y="446089"/>
            <a:ext cx="6611540" cy="5414962"/>
          </a:xfrm>
        </p:spPr>
        <p:txBody>
          <a:bodyPr vert="eaVert" rtlCol="0" anchor="t"/>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10"/>
          </p:nvPr>
        </p:nvSpPr>
        <p:spPr/>
        <p:txBody>
          <a:bodyPr rtlCol="0"/>
          <a:lstStyle/>
          <a:p>
            <a:pPr rtl="0"/>
            <a:fld id="{4E921A2C-2A44-4438-8091-3B1264E797F3}" type="datetime1">
              <a:rPr lang="en-GB" noProof="0" smtClean="0"/>
              <a:t>08/08/2023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rtlCol="0"/>
          <a:lstStyle/>
          <a:p>
            <a:pPr rtl="0"/>
            <a:r>
              <a:rPr lang="en-GB" noProof="0"/>
              <a:t>Click to edit Master title style</a:t>
            </a:r>
          </a:p>
        </p:txBody>
      </p:sp>
      <p:sp>
        <p:nvSpPr>
          <p:cNvPr id="3" name="Content Placeholder 2"/>
          <p:cNvSpPr>
            <a:spLocks noGrp="1"/>
          </p:cNvSpPr>
          <p:nvPr>
            <p:ph idx="1"/>
          </p:nvPr>
        </p:nvSpPr>
        <p:spPr>
          <a:xfrm>
            <a:off x="818712" y="2222287"/>
            <a:ext cx="10554574" cy="3636511"/>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10"/>
          </p:nvPr>
        </p:nvSpPr>
        <p:spPr/>
        <p:txBody>
          <a:bodyPr rtlCol="0"/>
          <a:lstStyle/>
          <a:p>
            <a:pPr rtl="0"/>
            <a:fld id="{967E8E0E-EDBA-455E-B820-B2A2A392B226}" type="datetime1">
              <a:rPr lang="en-GB" noProof="0" smtClean="0"/>
              <a:t>08/08/2023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rtlCol="0" anchor="b"/>
          <a:lstStyle>
            <a:lvl1pPr algn="r">
              <a:defRPr sz="4800" b="1" cap="none"/>
            </a:lvl1pPr>
          </a:lstStyle>
          <a:p>
            <a:pPr rtl="0"/>
            <a:r>
              <a:rPr lang="en-GB" noProof="0"/>
              <a:t>Click to edit Master title style</a:t>
            </a:r>
          </a:p>
        </p:txBody>
      </p:sp>
      <p:sp>
        <p:nvSpPr>
          <p:cNvPr id="3" name="Text Placeholder 2"/>
          <p:cNvSpPr>
            <a:spLocks noGrp="1"/>
          </p:cNvSpPr>
          <p:nvPr>
            <p:ph type="body" idx="1"/>
          </p:nvPr>
        </p:nvSpPr>
        <p:spPr>
          <a:xfrm>
            <a:off x="810000" y="5281201"/>
            <a:ext cx="10561418" cy="433955"/>
          </a:xfrm>
        </p:spPr>
        <p:txBody>
          <a:bodyPr rtlCol="0"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Click to edit Master text styles</a:t>
            </a:r>
          </a:p>
        </p:txBody>
      </p:sp>
      <p:sp>
        <p:nvSpPr>
          <p:cNvPr id="4" name="Date Placeholder 3"/>
          <p:cNvSpPr>
            <a:spLocks noGrp="1"/>
          </p:cNvSpPr>
          <p:nvPr>
            <p:ph type="dt" sz="half" idx="10"/>
          </p:nvPr>
        </p:nvSpPr>
        <p:spPr/>
        <p:txBody>
          <a:bodyPr rtlCol="0"/>
          <a:lstStyle/>
          <a:p>
            <a:pPr rtl="0"/>
            <a:fld id="{EFAE0940-2279-4607-8238-7318CF320FD0}" type="datetime1">
              <a:rPr lang="en-GB" noProof="0" smtClean="0"/>
              <a:t>08/08/2023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rtlCol="0"/>
          <a:lstStyle/>
          <a:p>
            <a:pPr rtl="0"/>
            <a:r>
              <a:rPr lang="en-GB" noProof="0"/>
              <a:t>Click to edit Master title style</a:t>
            </a:r>
          </a:p>
        </p:txBody>
      </p:sp>
      <p:sp>
        <p:nvSpPr>
          <p:cNvPr id="3" name="Content Placeholder 2"/>
          <p:cNvSpPr>
            <a:spLocks noGrp="1"/>
          </p:cNvSpPr>
          <p:nvPr>
            <p:ph sz="half" idx="1"/>
          </p:nvPr>
        </p:nvSpPr>
        <p:spPr>
          <a:xfrm>
            <a:off x="818712" y="2222287"/>
            <a:ext cx="5185873" cy="3638763"/>
          </a:xfrm>
        </p:spPr>
        <p:txBody>
          <a:bodyPr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Content Placeholder 3"/>
          <p:cNvSpPr>
            <a:spLocks noGrp="1"/>
          </p:cNvSpPr>
          <p:nvPr>
            <p:ph sz="half" idx="2"/>
          </p:nvPr>
        </p:nvSpPr>
        <p:spPr>
          <a:xfrm>
            <a:off x="6187415" y="2222287"/>
            <a:ext cx="5194583" cy="3638764"/>
          </a:xfrm>
        </p:spPr>
        <p:txBody>
          <a:bodyPr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Date Placeholder 4"/>
          <p:cNvSpPr>
            <a:spLocks noGrp="1"/>
          </p:cNvSpPr>
          <p:nvPr>
            <p:ph type="dt" sz="half" idx="10"/>
          </p:nvPr>
        </p:nvSpPr>
        <p:spPr/>
        <p:txBody>
          <a:bodyPr rtlCol="0"/>
          <a:lstStyle/>
          <a:p>
            <a:pPr rtl="0"/>
            <a:fld id="{228CED1C-E6AA-4C21-9042-19FF6AC44970}" type="datetime1">
              <a:rPr lang="en-GB" noProof="0" smtClean="0"/>
              <a:t>08/08/2023</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7" name="Slide Number Placeholder 6"/>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rtlCol="0"/>
          <a:lstStyle>
            <a:lvl1pPr>
              <a:defRPr/>
            </a:lvl1pPr>
          </a:lstStyle>
          <a:p>
            <a:pPr rtl="0"/>
            <a:r>
              <a:rPr lang="en-GB" noProof="0"/>
              <a:t>Click to edit Master title style</a:t>
            </a:r>
          </a:p>
        </p:txBody>
      </p:sp>
      <p:sp>
        <p:nvSpPr>
          <p:cNvPr id="3" name="Text Placeholder 2"/>
          <p:cNvSpPr>
            <a:spLocks noGrp="1"/>
          </p:cNvSpPr>
          <p:nvPr>
            <p:ph type="body" idx="1"/>
          </p:nvPr>
        </p:nvSpPr>
        <p:spPr>
          <a:xfrm>
            <a:off x="814728" y="2174875"/>
            <a:ext cx="5189857" cy="576262"/>
          </a:xfrm>
        </p:spPr>
        <p:txBody>
          <a:bodyPr rtlCol="0"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p:cNvSpPr>
            <a:spLocks noGrp="1"/>
          </p:cNvSpPr>
          <p:nvPr>
            <p:ph sz="half" idx="2"/>
          </p:nvPr>
        </p:nvSpPr>
        <p:spPr>
          <a:xfrm>
            <a:off x="814729" y="2751138"/>
            <a:ext cx="5189856" cy="3109913"/>
          </a:xfrm>
        </p:spPr>
        <p:txBody>
          <a:bodyPr rtlCol="0" anchor="t">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p:cNvSpPr>
            <a:spLocks noGrp="1"/>
          </p:cNvSpPr>
          <p:nvPr>
            <p:ph type="body" sz="quarter" idx="3"/>
          </p:nvPr>
        </p:nvSpPr>
        <p:spPr>
          <a:xfrm>
            <a:off x="6187415" y="2174875"/>
            <a:ext cx="5194583" cy="576262"/>
          </a:xfrm>
        </p:spPr>
        <p:txBody>
          <a:bodyPr rtlCol="0"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p:cNvSpPr>
            <a:spLocks noGrp="1"/>
          </p:cNvSpPr>
          <p:nvPr>
            <p:ph sz="quarter" idx="4"/>
          </p:nvPr>
        </p:nvSpPr>
        <p:spPr>
          <a:xfrm>
            <a:off x="6187415" y="2751138"/>
            <a:ext cx="5194583" cy="3109913"/>
          </a:xfrm>
        </p:spPr>
        <p:txBody>
          <a:bodyPr rtlCol="0" anchor="t">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p:cNvSpPr>
            <a:spLocks noGrp="1"/>
          </p:cNvSpPr>
          <p:nvPr>
            <p:ph type="dt" sz="half" idx="10"/>
          </p:nvPr>
        </p:nvSpPr>
        <p:spPr/>
        <p:txBody>
          <a:bodyPr rtlCol="0"/>
          <a:lstStyle/>
          <a:p>
            <a:pPr rtl="0"/>
            <a:fld id="{E68A006A-3C3E-46FB-BA40-9A1C7A94DA28}" type="datetime1">
              <a:rPr lang="en-GB" noProof="0" smtClean="0"/>
              <a:t>08/08/2023</a:t>
            </a:fld>
            <a:endParaRPr lang="en-GB" noProof="0"/>
          </a:p>
        </p:txBody>
      </p:sp>
      <p:sp>
        <p:nvSpPr>
          <p:cNvPr id="8" name="Footer Placeholder 7"/>
          <p:cNvSpPr>
            <a:spLocks noGrp="1"/>
          </p:cNvSpPr>
          <p:nvPr>
            <p:ph type="ftr" sz="quarter" idx="11"/>
          </p:nvPr>
        </p:nvSpPr>
        <p:spPr/>
        <p:txBody>
          <a:bodyPr rtlCol="0"/>
          <a:lstStyle/>
          <a:p>
            <a:pPr rtl="0"/>
            <a:endParaRPr lang="en-GB" noProof="0"/>
          </a:p>
        </p:txBody>
      </p:sp>
      <p:sp>
        <p:nvSpPr>
          <p:cNvPr id="9" name="Slide Number Placeholder 8"/>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rtlCol="0"/>
          <a:lstStyle/>
          <a:p>
            <a:pPr rtl="0"/>
            <a:r>
              <a:rPr lang="en-GB" noProof="0"/>
              <a:t>Click to edit Master title style</a:t>
            </a:r>
          </a:p>
        </p:txBody>
      </p:sp>
      <p:sp>
        <p:nvSpPr>
          <p:cNvPr id="3" name="Date Placeholder 2"/>
          <p:cNvSpPr>
            <a:spLocks noGrp="1"/>
          </p:cNvSpPr>
          <p:nvPr>
            <p:ph type="dt" sz="half" idx="10"/>
          </p:nvPr>
        </p:nvSpPr>
        <p:spPr/>
        <p:txBody>
          <a:bodyPr rtlCol="0"/>
          <a:lstStyle/>
          <a:p>
            <a:pPr rtl="0"/>
            <a:fld id="{9E39EBB8-CAEE-42D3-B36F-F7415A11C8D1}" type="datetime1">
              <a:rPr lang="en-GB" noProof="0" smtClean="0"/>
              <a:t>08/08/2023</a:t>
            </a:fld>
            <a:endParaRPr lang="en-GB" noProof="0"/>
          </a:p>
        </p:txBody>
      </p:sp>
      <p:sp>
        <p:nvSpPr>
          <p:cNvPr id="4" name="Footer Placeholder 3"/>
          <p:cNvSpPr>
            <a:spLocks noGrp="1"/>
          </p:cNvSpPr>
          <p:nvPr>
            <p:ph type="ftr" sz="quarter" idx="11"/>
          </p:nvPr>
        </p:nvSpPr>
        <p:spPr/>
        <p:txBody>
          <a:bodyPr rtlCol="0"/>
          <a:lstStyle/>
          <a:p>
            <a:pPr rtl="0"/>
            <a:endParaRPr lang="en-GB" noProof="0"/>
          </a:p>
        </p:txBody>
      </p:sp>
      <p:sp>
        <p:nvSpPr>
          <p:cNvPr id="5" name="Slide Number Placeholder 4"/>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fld id="{220C1803-5371-4062-9A22-E233E28BA0E7}" type="datetime1">
              <a:rPr lang="en-GB" noProof="0" smtClean="0"/>
              <a:t>08/08/2023</a:t>
            </a:fld>
            <a:endParaRPr lang="en-GB" noProof="0"/>
          </a:p>
        </p:txBody>
      </p:sp>
      <p:sp>
        <p:nvSpPr>
          <p:cNvPr id="3" name="Footer Placeholder 2"/>
          <p:cNvSpPr>
            <a:spLocks noGrp="1"/>
          </p:cNvSpPr>
          <p:nvPr>
            <p:ph type="ftr" sz="quarter" idx="11"/>
          </p:nvPr>
        </p:nvSpPr>
        <p:spPr/>
        <p:txBody>
          <a:bodyPr rtlCol="0"/>
          <a:lstStyle/>
          <a:p>
            <a:pPr rtl="0"/>
            <a:endParaRPr lang="en-GB" noProof="0"/>
          </a:p>
        </p:txBody>
      </p:sp>
      <p:sp>
        <p:nvSpPr>
          <p:cNvPr id="4" name="Slide Number Placeholder 3"/>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rtlCol="0" anchor="b"/>
          <a:lstStyle>
            <a:lvl1pPr algn="l">
              <a:defRPr sz="2000" b="1"/>
            </a:lvl1pPr>
          </a:lstStyle>
          <a:p>
            <a:pPr rtl="0"/>
            <a:r>
              <a:rPr lang="en-GB" noProof="0"/>
              <a:t>Click to edit Master title style</a:t>
            </a:r>
          </a:p>
        </p:txBody>
      </p:sp>
      <p:sp>
        <p:nvSpPr>
          <p:cNvPr id="3" name="Content Placeholder 2"/>
          <p:cNvSpPr>
            <a:spLocks noGrp="1"/>
          </p:cNvSpPr>
          <p:nvPr>
            <p:ph idx="1"/>
          </p:nvPr>
        </p:nvSpPr>
        <p:spPr>
          <a:xfrm>
            <a:off x="4855633" y="446088"/>
            <a:ext cx="6252633" cy="5414963"/>
          </a:xfrm>
        </p:spPr>
        <p:txBody>
          <a:bodyPr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Text Placeholder 3"/>
          <p:cNvSpPr>
            <a:spLocks noGrp="1"/>
          </p:cNvSpPr>
          <p:nvPr>
            <p:ph type="body" sz="half" idx="2"/>
          </p:nvPr>
        </p:nvSpPr>
        <p:spPr>
          <a:xfrm>
            <a:off x="1073151" y="2260738"/>
            <a:ext cx="3547533" cy="3600311"/>
          </a:xfrm>
        </p:spPr>
        <p:txBody>
          <a:bodyPr rtlCol="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5" name="Date Placeholder 4"/>
          <p:cNvSpPr>
            <a:spLocks noGrp="1"/>
          </p:cNvSpPr>
          <p:nvPr>
            <p:ph type="dt" sz="half" idx="10"/>
          </p:nvPr>
        </p:nvSpPr>
        <p:spPr/>
        <p:txBody>
          <a:bodyPr rtlCol="0"/>
          <a:lstStyle/>
          <a:p>
            <a:pPr rtl="0"/>
            <a:fld id="{0DC28516-D368-420C-8200-4FF16BFEF4F8}" type="datetime1">
              <a:rPr lang="en-GB" noProof="0" smtClean="0"/>
              <a:t>08/08/2023</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7" name="Slide Number Placeholder 6"/>
          <p:cNvSpPr>
            <a:spLocks noGrp="1"/>
          </p:cNvSpPr>
          <p:nvPr>
            <p:ph type="sldNum" sz="quarter" idx="12"/>
          </p:nvPr>
        </p:nvSpPr>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rtlCol="0" anchor="b">
            <a:normAutofit/>
          </a:bodyPr>
          <a:lstStyle>
            <a:lvl1pPr algn="l">
              <a:defRPr sz="2400" b="0"/>
            </a:lvl1pPr>
          </a:lstStyle>
          <a:p>
            <a:pPr rtl="0"/>
            <a:r>
              <a:rPr lang="en-GB" noProof="0"/>
              <a:t>Click to edit Master title style</a:t>
            </a:r>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rtlCol="0" anchor="t" anchorCtr="0" compatLnSpc="1">
            <a:prstTxWarp prst="textNoShape">
              <a:avLst/>
            </a:prstTxWarp>
            <a:normAutofit/>
          </a:bodyPr>
          <a:lstStyle>
            <a:lvl1pPr algn="ctr">
              <a:buFontTx/>
              <a:buNone/>
              <a:defRPr sz="1400"/>
            </a:lvl1pPr>
          </a:lstStyle>
          <a:p>
            <a:pPr rtl="0"/>
            <a:r>
              <a:rPr lang="en-GB" noProof="0"/>
              <a:t>Click icon to add picture</a:t>
            </a:r>
          </a:p>
        </p:txBody>
      </p:sp>
      <p:sp>
        <p:nvSpPr>
          <p:cNvPr id="4" name="Text Placeholder 3"/>
          <p:cNvSpPr>
            <a:spLocks noGrp="1"/>
          </p:cNvSpPr>
          <p:nvPr>
            <p:ph type="body" sz="half" idx="2"/>
          </p:nvPr>
        </p:nvSpPr>
        <p:spPr>
          <a:xfrm>
            <a:off x="814728" y="2344684"/>
            <a:ext cx="4852988" cy="3516365"/>
          </a:xfrm>
        </p:spPr>
        <p:txBody>
          <a:bodyPr rtlCol="0"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5" name="Date Placeholder 4"/>
          <p:cNvSpPr>
            <a:spLocks noGrp="1"/>
          </p:cNvSpPr>
          <p:nvPr>
            <p:ph type="dt" sz="half" idx="10"/>
          </p:nvPr>
        </p:nvSpPr>
        <p:spPr>
          <a:xfrm>
            <a:off x="3885810" y="6041362"/>
            <a:ext cx="976879" cy="365125"/>
          </a:xfrm>
        </p:spPr>
        <p:txBody>
          <a:bodyPr rtlCol="0"/>
          <a:lstStyle/>
          <a:p>
            <a:pPr rtl="0"/>
            <a:fld id="{97BF72E3-864C-4D66-A38D-962DCA114CA0}" type="datetime1">
              <a:rPr lang="en-GB" noProof="0" smtClean="0"/>
              <a:t>08/08/2023</a:t>
            </a:fld>
            <a:endParaRPr lang="en-GB" noProof="0"/>
          </a:p>
        </p:txBody>
      </p:sp>
      <p:sp>
        <p:nvSpPr>
          <p:cNvPr id="6" name="Footer Placeholder 5"/>
          <p:cNvSpPr>
            <a:spLocks noGrp="1"/>
          </p:cNvSpPr>
          <p:nvPr>
            <p:ph type="ftr" sz="quarter" idx="11"/>
          </p:nvPr>
        </p:nvSpPr>
        <p:spPr>
          <a:xfrm>
            <a:off x="590396" y="6041362"/>
            <a:ext cx="3295413" cy="365125"/>
          </a:xfrm>
        </p:spPr>
        <p:txBody>
          <a:bodyPr rtlCol="0"/>
          <a:lstStyle/>
          <a:p>
            <a:pPr rtl="0"/>
            <a:endParaRPr lang="en-GB" noProof="0"/>
          </a:p>
        </p:txBody>
      </p:sp>
      <p:sp>
        <p:nvSpPr>
          <p:cNvPr id="7" name="Slide Number Placeholder 6"/>
          <p:cNvSpPr>
            <a:spLocks noGrp="1"/>
          </p:cNvSpPr>
          <p:nvPr>
            <p:ph type="sldNum" sz="quarter" idx="12"/>
          </p:nvPr>
        </p:nvSpPr>
        <p:spPr>
          <a:xfrm>
            <a:off x="4862689" y="5915888"/>
            <a:ext cx="1062155" cy="490599"/>
          </a:xfrm>
        </p:spPr>
        <p:txBody>
          <a:bodyPr rtlCol="0"/>
          <a:lstStyle/>
          <a:p>
            <a:pPr rtl="0"/>
            <a:fld id="{D57F1E4F-1CFF-5643-939E-217C01CDF565}" type="slidenum">
              <a:rPr lang="en-GB" noProof="0" smtClean="0"/>
              <a:pPr/>
              <a:t>‹#›</a:t>
            </a:fld>
            <a:endParaRPr lang="en-GB"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pPr rtl="0"/>
            <a:r>
              <a:rPr lang="en-GB" noProof="0"/>
              <a:t>Click to edit Master title style</a:t>
            </a:r>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pPr rtl="0"/>
            <a:endParaRPr lang="en-GB" noProof="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pPr rtl="0"/>
            <a:fld id="{702AA2EA-B6AC-4A16-A731-820589685BBF}" type="datetime1">
              <a:rPr lang="en-GB" noProof="0" smtClean="0"/>
              <a:t>08/08/2023</a:t>
            </a:fld>
            <a:endParaRPr lang="en-GB" noProof="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pPr rtl="0"/>
            <a:fld id="{D57F1E4F-1CFF-5643-939E-217C01CDF565}" type="slidenum">
              <a:rPr lang="en-GB" noProof="0" smtClean="0"/>
              <a:pPr/>
              <a:t>‹#›</a:t>
            </a:fld>
            <a:endParaRPr lang="en-GB"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2062" y="587500"/>
            <a:ext cx="10572000" cy="2842098"/>
          </a:xfrm>
        </p:spPr>
        <p:txBody>
          <a:bodyPr rtlCol="0"/>
          <a:lstStyle/>
          <a:p>
            <a:r>
              <a:rPr lang="en-GB" b="0" dirty="0">
                <a:solidFill>
                  <a:srgbClr val="000000"/>
                </a:solidFill>
                <a:latin typeface="Calibri"/>
                <a:cs typeface="Calibri"/>
              </a:rPr>
              <a:t>Enhance your React Native apps debugging using Flipper</a:t>
            </a:r>
            <a:endParaRPr lang="en-US">
              <a:latin typeface="Calibri"/>
              <a:cs typeface="Calibri"/>
            </a:endParaRPr>
          </a:p>
        </p:txBody>
      </p:sp>
      <p:sp>
        <p:nvSpPr>
          <p:cNvPr id="3" name="Subtitle 2"/>
          <p:cNvSpPr>
            <a:spLocks noGrp="1"/>
          </p:cNvSpPr>
          <p:nvPr>
            <p:ph type="subTitle" idx="1"/>
          </p:nvPr>
        </p:nvSpPr>
        <p:spPr/>
        <p:txBody>
          <a:bodyPr rtlCol="0"/>
          <a:lstStyle/>
          <a:p>
            <a:pPr marL="285750" indent="-285750">
              <a:buFont typeface="Calibri"/>
              <a:buChar char="-"/>
            </a:pPr>
            <a:r>
              <a:rPr lang="en-GB" dirty="0"/>
              <a:t>By Dominic Garbett</a:t>
            </a:r>
            <a:endParaRPr lang="en-US" dirty="0"/>
          </a:p>
        </p:txBody>
      </p:sp>
    </p:spTree>
    <p:extLst>
      <p:ext uri="{BB962C8B-B14F-4D97-AF65-F5344CB8AC3E}">
        <p14:creationId xmlns:p14="http://schemas.microsoft.com/office/powerpoint/2010/main" val="2029002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4C466-52A6-A978-5B3C-EC83D1054725}"/>
              </a:ext>
            </a:extLst>
          </p:cNvPr>
          <p:cNvSpPr>
            <a:spLocks noGrp="1"/>
          </p:cNvSpPr>
          <p:nvPr>
            <p:ph type="title"/>
          </p:nvPr>
        </p:nvSpPr>
        <p:spPr/>
        <p:txBody>
          <a:bodyPr/>
          <a:lstStyle/>
          <a:p>
            <a:r>
              <a:rPr lang="en-US" dirty="0"/>
              <a:t>What can custom plugins help us with ?</a:t>
            </a:r>
          </a:p>
        </p:txBody>
      </p:sp>
      <p:pic>
        <p:nvPicPr>
          <p:cNvPr id="7" name="Content Placeholder 6" descr="A screenshot of a computer&#10;&#10;Description automatically generated">
            <a:extLst>
              <a:ext uri="{FF2B5EF4-FFF2-40B4-BE49-F238E27FC236}">
                <a16:creationId xmlns:a16="http://schemas.microsoft.com/office/drawing/2014/main" id="{533545B7-972D-6283-73E1-06DF326A9F3F}"/>
              </a:ext>
            </a:extLst>
          </p:cNvPr>
          <p:cNvPicPr>
            <a:picLocks noGrp="1" noChangeAspect="1"/>
          </p:cNvPicPr>
          <p:nvPr>
            <p:ph idx="1"/>
          </p:nvPr>
        </p:nvPicPr>
        <p:blipFill>
          <a:blip r:embed="rId3"/>
          <a:stretch>
            <a:fillRect/>
          </a:stretch>
        </p:blipFill>
        <p:spPr>
          <a:xfrm>
            <a:off x="819150" y="3019305"/>
            <a:ext cx="10553700" cy="2043352"/>
          </a:xfrm>
        </p:spPr>
      </p:pic>
    </p:spTree>
    <p:extLst>
      <p:ext uri="{BB962C8B-B14F-4D97-AF65-F5344CB8AC3E}">
        <p14:creationId xmlns:p14="http://schemas.microsoft.com/office/powerpoint/2010/main" val="2113019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F96B2-6206-A3D1-06E0-EFB45D429BCC}"/>
              </a:ext>
            </a:extLst>
          </p:cNvPr>
          <p:cNvSpPr>
            <a:spLocks noGrp="1"/>
          </p:cNvSpPr>
          <p:nvPr>
            <p:ph type="title"/>
          </p:nvPr>
        </p:nvSpPr>
        <p:spPr>
          <a:xfrm>
            <a:off x="810000" y="447188"/>
            <a:ext cx="10571998" cy="970450"/>
          </a:xfrm>
        </p:spPr>
        <p:txBody>
          <a:bodyPr>
            <a:normAutofit/>
          </a:bodyPr>
          <a:lstStyle/>
          <a:p>
            <a:r>
              <a:rPr lang="en-US" sz="3700"/>
              <a:t>Building you own plugin – Adding to your app</a:t>
            </a:r>
            <a:endParaRPr lang="en-US" sz="3700" dirty="0"/>
          </a:p>
        </p:txBody>
      </p:sp>
      <p:pic>
        <p:nvPicPr>
          <p:cNvPr id="22" name="Content Placeholder 21" descr="A screen shot of a computer program&#10;&#10;Description automatically generated">
            <a:extLst>
              <a:ext uri="{FF2B5EF4-FFF2-40B4-BE49-F238E27FC236}">
                <a16:creationId xmlns:a16="http://schemas.microsoft.com/office/drawing/2014/main" id="{1A28EA84-C1DB-AEDD-6739-E95A4C5EC448}"/>
              </a:ext>
            </a:extLst>
          </p:cNvPr>
          <p:cNvPicPr>
            <a:picLocks noChangeAspect="1"/>
          </p:cNvPicPr>
          <p:nvPr/>
        </p:nvPicPr>
        <p:blipFill rotWithShape="1">
          <a:blip r:embed="rId3"/>
          <a:srcRect r="4540" b="-6"/>
          <a:stretch/>
        </p:blipFill>
        <p:spPr>
          <a:xfrm>
            <a:off x="7668740" y="4380471"/>
            <a:ext cx="4154102" cy="2469713"/>
          </a:xfrm>
          <a:prstGeom prst="roundRect">
            <a:avLst>
              <a:gd name="adj" fmla="val 5343"/>
            </a:avLst>
          </a:prstGeom>
          <a:ln>
            <a:solidFill>
              <a:schemeClr val="accent1"/>
            </a:solidFill>
          </a:ln>
          <a:effectLst/>
        </p:spPr>
      </p:pic>
      <p:pic>
        <p:nvPicPr>
          <p:cNvPr id="24" name="Picture 23" descr="A screen shot of a computer program&#10;&#10;Description automatically generated">
            <a:extLst>
              <a:ext uri="{FF2B5EF4-FFF2-40B4-BE49-F238E27FC236}">
                <a16:creationId xmlns:a16="http://schemas.microsoft.com/office/drawing/2014/main" id="{4CDF2526-279D-11C9-E536-BED1E741DBE4}"/>
              </a:ext>
            </a:extLst>
          </p:cNvPr>
          <p:cNvPicPr>
            <a:picLocks noChangeAspect="1"/>
          </p:cNvPicPr>
          <p:nvPr/>
        </p:nvPicPr>
        <p:blipFill>
          <a:blip r:embed="rId4"/>
          <a:stretch>
            <a:fillRect/>
          </a:stretch>
        </p:blipFill>
        <p:spPr>
          <a:xfrm>
            <a:off x="369158" y="1929543"/>
            <a:ext cx="6375012" cy="4279728"/>
          </a:xfrm>
          <a:prstGeom prst="rect">
            <a:avLst/>
          </a:prstGeom>
        </p:spPr>
      </p:pic>
      <p:pic>
        <p:nvPicPr>
          <p:cNvPr id="28" name="Picture 27" descr="A screen shot of a computer&#10;&#10;Description automatically generated">
            <a:extLst>
              <a:ext uri="{FF2B5EF4-FFF2-40B4-BE49-F238E27FC236}">
                <a16:creationId xmlns:a16="http://schemas.microsoft.com/office/drawing/2014/main" id="{A7B75CA8-1FB6-98BB-ECDB-CC7D3FB49281}"/>
              </a:ext>
            </a:extLst>
          </p:cNvPr>
          <p:cNvPicPr>
            <a:picLocks noChangeAspect="1"/>
          </p:cNvPicPr>
          <p:nvPr/>
        </p:nvPicPr>
        <p:blipFill>
          <a:blip r:embed="rId5"/>
          <a:stretch>
            <a:fillRect/>
          </a:stretch>
        </p:blipFill>
        <p:spPr>
          <a:xfrm>
            <a:off x="7499769" y="1929543"/>
            <a:ext cx="4692231" cy="2209971"/>
          </a:xfrm>
          <a:prstGeom prst="rect">
            <a:avLst/>
          </a:prstGeom>
        </p:spPr>
      </p:pic>
    </p:spTree>
    <p:extLst>
      <p:ext uri="{BB962C8B-B14F-4D97-AF65-F5344CB8AC3E}">
        <p14:creationId xmlns:p14="http://schemas.microsoft.com/office/powerpoint/2010/main" val="3604563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F96B2-6206-A3D1-06E0-EFB45D429BCC}"/>
              </a:ext>
            </a:extLst>
          </p:cNvPr>
          <p:cNvSpPr>
            <a:spLocks noGrp="1"/>
          </p:cNvSpPr>
          <p:nvPr>
            <p:ph type="title"/>
          </p:nvPr>
        </p:nvSpPr>
        <p:spPr>
          <a:xfrm>
            <a:off x="818712" y="704938"/>
            <a:ext cx="10571998" cy="970450"/>
          </a:xfrm>
        </p:spPr>
        <p:txBody>
          <a:bodyPr/>
          <a:lstStyle/>
          <a:p>
            <a:r>
              <a:rPr lang="en-US" dirty="0"/>
              <a:t>Building you own plugin – creating the client side</a:t>
            </a:r>
          </a:p>
        </p:txBody>
      </p:sp>
      <p:pic>
        <p:nvPicPr>
          <p:cNvPr id="5" name="Picture 4" descr="A screen shot of a computer program&#10;&#10;Description automatically generated">
            <a:extLst>
              <a:ext uri="{FF2B5EF4-FFF2-40B4-BE49-F238E27FC236}">
                <a16:creationId xmlns:a16="http://schemas.microsoft.com/office/drawing/2014/main" id="{BA973592-5345-9423-B55A-1AB803977D4E}"/>
              </a:ext>
            </a:extLst>
          </p:cNvPr>
          <p:cNvPicPr>
            <a:picLocks noChangeAspect="1"/>
          </p:cNvPicPr>
          <p:nvPr/>
        </p:nvPicPr>
        <p:blipFill>
          <a:blip r:embed="rId3"/>
          <a:stretch>
            <a:fillRect/>
          </a:stretch>
        </p:blipFill>
        <p:spPr>
          <a:xfrm>
            <a:off x="4988814" y="1977273"/>
            <a:ext cx="7093458" cy="4555254"/>
          </a:xfrm>
          <a:prstGeom prst="rect">
            <a:avLst/>
          </a:prstGeom>
        </p:spPr>
      </p:pic>
      <p:sp>
        <p:nvSpPr>
          <p:cNvPr id="7" name="TextBox 6">
            <a:extLst>
              <a:ext uri="{FF2B5EF4-FFF2-40B4-BE49-F238E27FC236}">
                <a16:creationId xmlns:a16="http://schemas.microsoft.com/office/drawing/2014/main" id="{DEA59F0D-616F-7C59-F4FE-C9F4634AEC89}"/>
              </a:ext>
            </a:extLst>
          </p:cNvPr>
          <p:cNvSpPr txBox="1"/>
          <p:nvPr/>
        </p:nvSpPr>
        <p:spPr>
          <a:xfrm>
            <a:off x="0" y="2703616"/>
            <a:ext cx="4596384" cy="1200329"/>
          </a:xfrm>
          <a:prstGeom prst="rect">
            <a:avLst/>
          </a:prstGeom>
          <a:noFill/>
        </p:spPr>
        <p:txBody>
          <a:bodyPr wrap="square" rtlCol="0">
            <a:spAutoFit/>
          </a:bodyPr>
          <a:lstStyle/>
          <a:p>
            <a:pPr marL="285750" indent="-285750">
              <a:buFont typeface="Arial" panose="020B0604020202020204" pitchFamily="34" charset="0"/>
              <a:buChar char="•"/>
            </a:pPr>
            <a:r>
              <a:rPr lang="en-US" dirty="0"/>
              <a:t>Built in react</a:t>
            </a:r>
          </a:p>
          <a:p>
            <a:pPr marL="285750" indent="-285750">
              <a:buFont typeface="Arial" panose="020B0604020202020204" pitchFamily="34" charset="0"/>
              <a:buChar char="•"/>
            </a:pPr>
            <a:r>
              <a:rPr lang="en-US" dirty="0"/>
              <a:t>Subscribes to the events sent via the application. Outputting them onto a component named plugin</a:t>
            </a:r>
          </a:p>
        </p:txBody>
      </p:sp>
    </p:spTree>
    <p:extLst>
      <p:ext uri="{BB962C8B-B14F-4D97-AF65-F5344CB8AC3E}">
        <p14:creationId xmlns:p14="http://schemas.microsoft.com/office/powerpoint/2010/main" val="796239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11">
            <a:extLst>
              <a:ext uri="{FF2B5EF4-FFF2-40B4-BE49-F238E27FC236}">
                <a16:creationId xmlns:a16="http://schemas.microsoft.com/office/drawing/2014/main" id="{8C1FC8BA-94E6-44F7-B346-6A2215E66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3">
            <a:extLst>
              <a:ext uri="{FF2B5EF4-FFF2-40B4-BE49-F238E27FC236}">
                <a16:creationId xmlns:a16="http://schemas.microsoft.com/office/drawing/2014/main" id="{A8329D92-4903-43FF-90F4-878F5D3F1D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E3F96B2-6206-A3D1-06E0-EFB45D429BCC}"/>
              </a:ext>
            </a:extLst>
          </p:cNvPr>
          <p:cNvSpPr>
            <a:spLocks noGrp="1"/>
          </p:cNvSpPr>
          <p:nvPr>
            <p:ph type="title"/>
          </p:nvPr>
        </p:nvSpPr>
        <p:spPr>
          <a:xfrm>
            <a:off x="810001" y="447188"/>
            <a:ext cx="3413084" cy="1559412"/>
          </a:xfrm>
        </p:spPr>
        <p:txBody>
          <a:bodyPr>
            <a:normAutofit/>
          </a:bodyPr>
          <a:lstStyle/>
          <a:p>
            <a:r>
              <a:rPr lang="en-US" sz="3200" dirty="0"/>
              <a:t>Demo of plugin</a:t>
            </a:r>
          </a:p>
        </p:txBody>
      </p:sp>
      <p:sp>
        <p:nvSpPr>
          <p:cNvPr id="3" name="Content Placeholder 2">
            <a:extLst>
              <a:ext uri="{FF2B5EF4-FFF2-40B4-BE49-F238E27FC236}">
                <a16:creationId xmlns:a16="http://schemas.microsoft.com/office/drawing/2014/main" id="{5F0A4075-88C4-11F5-A20B-3303CA363A9C}"/>
              </a:ext>
            </a:extLst>
          </p:cNvPr>
          <p:cNvSpPr>
            <a:spLocks noGrp="1"/>
          </p:cNvSpPr>
          <p:nvPr>
            <p:ph idx="1"/>
          </p:nvPr>
        </p:nvSpPr>
        <p:spPr>
          <a:xfrm>
            <a:off x="818713" y="2413000"/>
            <a:ext cx="3404372" cy="3632200"/>
          </a:xfrm>
        </p:spPr>
        <p:txBody>
          <a:bodyPr>
            <a:normAutofit/>
          </a:bodyPr>
          <a:lstStyle/>
          <a:p>
            <a:pPr marL="0" indent="0">
              <a:buNone/>
            </a:pPr>
            <a:endParaRPr lang="en-US" sz="1600">
              <a:solidFill>
                <a:srgbClr val="FFFFFF"/>
              </a:solidFill>
            </a:endParaRPr>
          </a:p>
          <a:p>
            <a:pPr marL="0" indent="0">
              <a:buNone/>
            </a:pPr>
            <a:endParaRPr lang="en-US" sz="1600">
              <a:solidFill>
                <a:srgbClr val="FFFFFF"/>
              </a:solidFill>
            </a:endParaRPr>
          </a:p>
        </p:txBody>
      </p:sp>
      <p:sp>
        <p:nvSpPr>
          <p:cNvPr id="26" name="Rounded Rectangle 17">
            <a:extLst>
              <a:ext uri="{FF2B5EF4-FFF2-40B4-BE49-F238E27FC236}">
                <a16:creationId xmlns:a16="http://schemas.microsoft.com/office/drawing/2014/main" id="{567B1EEF-AB32-40F7-AD5F-41E0EA001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bg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10;&#10;Description automatically generated">
            <a:extLst>
              <a:ext uri="{FF2B5EF4-FFF2-40B4-BE49-F238E27FC236}">
                <a16:creationId xmlns:a16="http://schemas.microsoft.com/office/drawing/2014/main" id="{055A63B3-43E0-FECF-8D5F-DBA2E7FBA42A}"/>
              </a:ext>
            </a:extLst>
          </p:cNvPr>
          <p:cNvPicPr>
            <a:picLocks noChangeAspect="1"/>
          </p:cNvPicPr>
          <p:nvPr/>
        </p:nvPicPr>
        <p:blipFill>
          <a:blip r:embed="rId3"/>
          <a:stretch>
            <a:fillRect/>
          </a:stretch>
        </p:blipFill>
        <p:spPr>
          <a:xfrm>
            <a:off x="5603706" y="1541665"/>
            <a:ext cx="5638853" cy="3763933"/>
          </a:xfrm>
          <a:prstGeom prst="rect">
            <a:avLst/>
          </a:prstGeom>
        </p:spPr>
      </p:pic>
    </p:spTree>
    <p:extLst>
      <p:ext uri="{BB962C8B-B14F-4D97-AF65-F5344CB8AC3E}">
        <p14:creationId xmlns:p14="http://schemas.microsoft.com/office/powerpoint/2010/main" val="4081723624"/>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6">
            <a:extLst>
              <a:ext uri="{FF2B5EF4-FFF2-40B4-BE49-F238E27FC236}">
                <a16:creationId xmlns:a16="http://schemas.microsoft.com/office/drawing/2014/main" id="{133F8CB7-795C-4272-9073-64D8CF97F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6" name="Rectangle 10">
            <a:extLst>
              <a:ext uri="{FF2B5EF4-FFF2-40B4-BE49-F238E27FC236}">
                <a16:creationId xmlns:a16="http://schemas.microsoft.com/office/drawing/2014/main" id="{79277119-B941-4A45-9322-FA2BC135DE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23">
            <a:extLst>
              <a:ext uri="{FF2B5EF4-FFF2-40B4-BE49-F238E27FC236}">
                <a16:creationId xmlns:a16="http://schemas.microsoft.com/office/drawing/2014/main" id="{DFDB457D-F372-428B-A10D-41080EF93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7554995"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5D12E6F-54A5-6446-17D0-F3E148ED06A2}"/>
              </a:ext>
            </a:extLst>
          </p:cNvPr>
          <p:cNvSpPr>
            <a:spLocks noGrp="1"/>
          </p:cNvSpPr>
          <p:nvPr>
            <p:ph type="title"/>
          </p:nvPr>
        </p:nvSpPr>
        <p:spPr>
          <a:xfrm>
            <a:off x="8134349" y="1819275"/>
            <a:ext cx="3606137" cy="4222087"/>
          </a:xfrm>
        </p:spPr>
        <p:txBody>
          <a:bodyPr vert="horz" lIns="91440" tIns="45720" rIns="91440" bIns="45720" rtlCol="0" anchor="t">
            <a:normAutofit/>
          </a:bodyPr>
          <a:lstStyle/>
          <a:p>
            <a:r>
              <a:rPr lang="en-US" sz="4400" dirty="0"/>
              <a:t>Thanks + questions</a:t>
            </a:r>
            <a:br>
              <a:rPr lang="en-US" sz="4400" dirty="0"/>
            </a:br>
            <a:endParaRPr lang="en-US" sz="4400" dirty="0"/>
          </a:p>
        </p:txBody>
      </p:sp>
      <p:pic>
        <p:nvPicPr>
          <p:cNvPr id="18" name="Graphic 5" descr="Like">
            <a:extLst>
              <a:ext uri="{FF2B5EF4-FFF2-40B4-BE49-F238E27FC236}">
                <a16:creationId xmlns:a16="http://schemas.microsoft.com/office/drawing/2014/main" id="{E13DE1E8-4CAB-3D1C-B0C9-6748687740B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78549" y="643467"/>
            <a:ext cx="5397896" cy="539789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2361951170"/>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B7743172-17A8-4FA4-8434-B813E03B7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23">
            <a:extLst>
              <a:ext uri="{FF2B5EF4-FFF2-40B4-BE49-F238E27FC236}">
                <a16:creationId xmlns:a16="http://schemas.microsoft.com/office/drawing/2014/main" id="{4CE1233C-FD2F-489E-BFDE-086F5FED6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3">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427130" y="437365"/>
            <a:ext cx="3444211" cy="4241136"/>
          </a:xfrm>
        </p:spPr>
        <p:txBody>
          <a:bodyPr rtlCol="0" anchor="t">
            <a:normAutofit/>
          </a:bodyPr>
          <a:lstStyle/>
          <a:p>
            <a:r>
              <a:rPr lang="en-GB" sz="4400" b="0" dirty="0">
                <a:latin typeface="Calibri"/>
                <a:cs typeface="Calibri"/>
              </a:rPr>
              <a:t>Who am I? </a:t>
            </a:r>
          </a:p>
        </p:txBody>
      </p:sp>
      <p:sp>
        <p:nvSpPr>
          <p:cNvPr id="3" name="Subtitle 2"/>
          <p:cNvSpPr>
            <a:spLocks noGrp="1"/>
          </p:cNvSpPr>
          <p:nvPr>
            <p:ph type="subTitle" idx="1"/>
          </p:nvPr>
        </p:nvSpPr>
        <p:spPr>
          <a:xfrm>
            <a:off x="83266" y="875838"/>
            <a:ext cx="4628241" cy="1741610"/>
          </a:xfrm>
        </p:spPr>
        <p:txBody>
          <a:bodyPr rtlCol="0" anchor="b">
            <a:normAutofit/>
          </a:bodyPr>
          <a:lstStyle/>
          <a:p>
            <a:pPr marL="285750" indent="-285750">
              <a:buFont typeface="Arial" charset="2"/>
              <a:buChar char="•"/>
            </a:pPr>
            <a:r>
              <a:rPr lang="en-US" dirty="0"/>
              <a:t>Senior Software Engineer  @ Rac</a:t>
            </a:r>
          </a:p>
          <a:p>
            <a:pPr marL="285750" indent="-285750">
              <a:buFont typeface="Arial" charset="2"/>
              <a:buChar char="•"/>
            </a:pPr>
            <a:r>
              <a:rPr lang="en-US" dirty="0"/>
              <a:t>Building mobile apps in React Native mainly in the insurance industry </a:t>
            </a:r>
          </a:p>
          <a:p>
            <a:endParaRPr lang="en-US" dirty="0"/>
          </a:p>
        </p:txBody>
      </p:sp>
      <p:pic>
        <p:nvPicPr>
          <p:cNvPr id="4" name="Picture 4" descr="A person smiling at camera&#10;&#10;Description automatically generated">
            <a:extLst>
              <a:ext uri="{FF2B5EF4-FFF2-40B4-BE49-F238E27FC236}">
                <a16:creationId xmlns:a16="http://schemas.microsoft.com/office/drawing/2014/main" id="{C99281CF-0E28-7208-5FD0-F5E31450E19D}"/>
              </a:ext>
            </a:extLst>
          </p:cNvPr>
          <p:cNvPicPr>
            <a:picLocks noChangeAspect="1"/>
          </p:cNvPicPr>
          <p:nvPr/>
        </p:nvPicPr>
        <p:blipFill>
          <a:blip r:embed="rId4"/>
          <a:stretch>
            <a:fillRect/>
          </a:stretch>
        </p:blipFill>
        <p:spPr>
          <a:xfrm>
            <a:off x="9701436" y="262464"/>
            <a:ext cx="2188634" cy="2295469"/>
          </a:xfrm>
          <a:prstGeom prst="roundRect">
            <a:avLst>
              <a:gd name="adj" fmla="val 3876"/>
            </a:avLst>
          </a:prstGeom>
          <a:ln>
            <a:solidFill>
              <a:schemeClr val="accent1"/>
            </a:solidFill>
          </a:ln>
          <a:effectLst/>
        </p:spPr>
      </p:pic>
      <p:sp>
        <p:nvSpPr>
          <p:cNvPr id="5" name="TextBox 4">
            <a:extLst>
              <a:ext uri="{FF2B5EF4-FFF2-40B4-BE49-F238E27FC236}">
                <a16:creationId xmlns:a16="http://schemas.microsoft.com/office/drawing/2014/main" id="{D1C67013-62D3-ABD6-D30D-7E41C085BC45}"/>
              </a:ext>
            </a:extLst>
          </p:cNvPr>
          <p:cNvSpPr txBox="1"/>
          <p:nvPr/>
        </p:nvSpPr>
        <p:spPr>
          <a:xfrm>
            <a:off x="6992814" y="2924906"/>
            <a:ext cx="5064369"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Things I enjoy talking about</a:t>
            </a:r>
          </a:p>
          <a:p>
            <a:endParaRPr lang="en-US" b="1" dirty="0"/>
          </a:p>
          <a:p>
            <a:pPr marL="285750" indent="-285750">
              <a:buFont typeface="Calibri"/>
              <a:buChar char="-"/>
            </a:pPr>
            <a:r>
              <a:rPr lang="en-US" dirty="0"/>
              <a:t>Developer Experience and building tooling to speed up delivery</a:t>
            </a:r>
          </a:p>
          <a:p>
            <a:pPr marL="285750" indent="-285750">
              <a:buFont typeface="Calibri"/>
              <a:buChar char="-"/>
            </a:pPr>
            <a:endParaRPr lang="en-US" dirty="0"/>
          </a:p>
          <a:p>
            <a:pPr marL="285750" indent="-285750">
              <a:buFont typeface="Calibri"/>
              <a:buChar char="-"/>
            </a:pPr>
            <a:r>
              <a:rPr lang="en-US" dirty="0"/>
              <a:t>Automated testing</a:t>
            </a:r>
          </a:p>
          <a:p>
            <a:pPr marL="285750" indent="-285750">
              <a:buFont typeface="Calibri"/>
              <a:buChar char="-"/>
            </a:pPr>
            <a:endParaRPr lang="en-US" dirty="0"/>
          </a:p>
          <a:p>
            <a:pPr marL="285750" indent="-285750">
              <a:buFont typeface="Calibri"/>
              <a:buChar char="-"/>
            </a:pPr>
            <a:r>
              <a:rPr lang="en-US" dirty="0"/>
              <a:t>How to build High performing agile squads</a:t>
            </a:r>
          </a:p>
          <a:p>
            <a:pPr marL="285750" indent="-285750">
              <a:buFont typeface="Calibri"/>
              <a:buChar char="-"/>
            </a:pPr>
            <a:endParaRPr lang="en-US" dirty="0"/>
          </a:p>
          <a:p>
            <a:pPr marL="285750" indent="-285750">
              <a:buFont typeface="Calibri"/>
              <a:buChar char="-"/>
            </a:pPr>
            <a:r>
              <a:rPr lang="en-US" dirty="0"/>
              <a:t>Cycling</a:t>
            </a:r>
          </a:p>
          <a:p>
            <a:pPr marL="285750" indent="-285750">
              <a:buFont typeface="Calibri"/>
              <a:buChar char="-"/>
            </a:pPr>
            <a:endParaRPr lang="en-US" dirty="0"/>
          </a:p>
          <a:p>
            <a:pPr marL="285750" indent="-285750">
              <a:buFont typeface="Calibri"/>
              <a:buChar char="-"/>
            </a:pPr>
            <a:r>
              <a:rPr lang="en-US" dirty="0"/>
              <a:t>Coffee </a:t>
            </a:r>
          </a:p>
          <a:p>
            <a:pPr marL="285750" indent="-285750">
              <a:buFont typeface="Calibri"/>
              <a:buChar char="-"/>
            </a:pPr>
            <a:endParaRPr lang="en-US" dirty="0"/>
          </a:p>
          <a:p>
            <a:pPr marL="285750" indent="-285750">
              <a:buFont typeface="Calibri"/>
              <a:buChar char="-"/>
            </a:pPr>
            <a:endParaRPr lang="en-US" dirty="0"/>
          </a:p>
          <a:p>
            <a:pPr marL="285750" indent="-285750">
              <a:buFont typeface="Calibri"/>
              <a:buChar char="-"/>
            </a:pPr>
            <a:endParaRPr lang="en-US" dirty="0"/>
          </a:p>
          <a:p>
            <a:endParaRPr lang="en-US" dirty="0"/>
          </a:p>
        </p:txBody>
      </p:sp>
      <p:pic>
        <p:nvPicPr>
          <p:cNvPr id="7" name="Picture 6" descr="A screenshot of a mobile app&#10;&#10;Description automatically generated">
            <a:extLst>
              <a:ext uri="{FF2B5EF4-FFF2-40B4-BE49-F238E27FC236}">
                <a16:creationId xmlns:a16="http://schemas.microsoft.com/office/drawing/2014/main" id="{44B3B808-EA94-DDC5-8471-70D6D0D39A2F}"/>
              </a:ext>
            </a:extLst>
          </p:cNvPr>
          <p:cNvPicPr>
            <a:picLocks noChangeAspect="1"/>
          </p:cNvPicPr>
          <p:nvPr/>
        </p:nvPicPr>
        <p:blipFill>
          <a:blip r:embed="rId5"/>
          <a:stretch>
            <a:fillRect/>
          </a:stretch>
        </p:blipFill>
        <p:spPr>
          <a:xfrm>
            <a:off x="110554" y="2465271"/>
            <a:ext cx="1553031" cy="3365822"/>
          </a:xfrm>
          <a:prstGeom prst="rect">
            <a:avLst/>
          </a:prstGeom>
        </p:spPr>
      </p:pic>
      <p:pic>
        <p:nvPicPr>
          <p:cNvPr id="9" name="Picture 8" descr="A screenshot of a phone&#10;&#10;Description automatically generated">
            <a:extLst>
              <a:ext uri="{FF2B5EF4-FFF2-40B4-BE49-F238E27FC236}">
                <a16:creationId xmlns:a16="http://schemas.microsoft.com/office/drawing/2014/main" id="{0D88B230-911F-816E-9470-48820E3282A6}"/>
              </a:ext>
            </a:extLst>
          </p:cNvPr>
          <p:cNvPicPr>
            <a:picLocks noChangeAspect="1"/>
          </p:cNvPicPr>
          <p:nvPr/>
        </p:nvPicPr>
        <p:blipFill>
          <a:blip r:embed="rId6"/>
          <a:stretch>
            <a:fillRect/>
          </a:stretch>
        </p:blipFill>
        <p:spPr>
          <a:xfrm>
            <a:off x="2064974" y="2465271"/>
            <a:ext cx="1553030" cy="3365820"/>
          </a:xfrm>
          <a:prstGeom prst="rect">
            <a:avLst/>
          </a:prstGeom>
        </p:spPr>
      </p:pic>
      <p:pic>
        <p:nvPicPr>
          <p:cNvPr id="1026" name="Picture 2">
            <a:extLst>
              <a:ext uri="{FF2B5EF4-FFF2-40B4-BE49-F238E27FC236}">
                <a16:creationId xmlns:a16="http://schemas.microsoft.com/office/drawing/2014/main" id="{2DA52CD3-F57E-96BD-F295-0D7DC7CB24E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75928" y="5970994"/>
            <a:ext cx="762207" cy="762207"/>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7338A95-438B-ECAA-C15A-F746471AA42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9021" y="5982162"/>
            <a:ext cx="679019" cy="6790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031195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DDDB2-CF3E-640F-9FBF-19A111431DAF}"/>
              </a:ext>
            </a:extLst>
          </p:cNvPr>
          <p:cNvSpPr>
            <a:spLocks noGrp="1"/>
          </p:cNvSpPr>
          <p:nvPr>
            <p:ph type="title"/>
          </p:nvPr>
        </p:nvSpPr>
        <p:spPr/>
        <p:txBody>
          <a:bodyPr/>
          <a:lstStyle/>
          <a:p>
            <a:r>
              <a:rPr lang="en-US" dirty="0"/>
              <a:t>What is this talk about? </a:t>
            </a:r>
          </a:p>
        </p:txBody>
      </p:sp>
      <p:pic>
        <p:nvPicPr>
          <p:cNvPr id="4" name="Picture 4" descr="A blue and black logo&#10;&#10;Description automatically generated">
            <a:extLst>
              <a:ext uri="{FF2B5EF4-FFF2-40B4-BE49-F238E27FC236}">
                <a16:creationId xmlns:a16="http://schemas.microsoft.com/office/drawing/2014/main" id="{779FC694-C774-E122-38E9-57B3CF93FB66}"/>
              </a:ext>
            </a:extLst>
          </p:cNvPr>
          <p:cNvPicPr>
            <a:picLocks noGrp="1" noChangeAspect="1"/>
          </p:cNvPicPr>
          <p:nvPr>
            <p:ph idx="1"/>
          </p:nvPr>
        </p:nvPicPr>
        <p:blipFill>
          <a:blip r:embed="rId3"/>
          <a:stretch>
            <a:fillRect/>
          </a:stretch>
        </p:blipFill>
        <p:spPr>
          <a:xfrm>
            <a:off x="3833131" y="3115204"/>
            <a:ext cx="3670789" cy="2411291"/>
          </a:xfrm>
        </p:spPr>
      </p:pic>
      <p:pic>
        <p:nvPicPr>
          <p:cNvPr id="5" name="Picture 5" descr="A purple dolphin with white outline&#10;&#10;Description automatically generated">
            <a:extLst>
              <a:ext uri="{FF2B5EF4-FFF2-40B4-BE49-F238E27FC236}">
                <a16:creationId xmlns:a16="http://schemas.microsoft.com/office/drawing/2014/main" id="{5504B4FB-984D-F719-942A-A7EF30F73A0A}"/>
              </a:ext>
            </a:extLst>
          </p:cNvPr>
          <p:cNvPicPr>
            <a:picLocks noChangeAspect="1"/>
          </p:cNvPicPr>
          <p:nvPr/>
        </p:nvPicPr>
        <p:blipFill>
          <a:blip r:embed="rId4"/>
          <a:stretch>
            <a:fillRect/>
          </a:stretch>
        </p:blipFill>
        <p:spPr>
          <a:xfrm>
            <a:off x="8507187" y="2352727"/>
            <a:ext cx="2743198" cy="1717117"/>
          </a:xfrm>
          <a:prstGeom prst="rect">
            <a:avLst/>
          </a:prstGeom>
        </p:spPr>
      </p:pic>
      <p:pic>
        <p:nvPicPr>
          <p:cNvPr id="7" name="Picture 7" descr="A purple circle with a white circle and a white circle&#10;&#10;Description automatically generated">
            <a:extLst>
              <a:ext uri="{FF2B5EF4-FFF2-40B4-BE49-F238E27FC236}">
                <a16:creationId xmlns:a16="http://schemas.microsoft.com/office/drawing/2014/main" id="{74981999-D96C-01E2-2ACC-E66EB0B0B5A1}"/>
              </a:ext>
            </a:extLst>
          </p:cNvPr>
          <p:cNvPicPr>
            <a:picLocks noChangeAspect="1"/>
          </p:cNvPicPr>
          <p:nvPr/>
        </p:nvPicPr>
        <p:blipFill>
          <a:blip r:embed="rId5"/>
          <a:stretch>
            <a:fillRect/>
          </a:stretch>
        </p:blipFill>
        <p:spPr>
          <a:xfrm>
            <a:off x="9157608" y="4469219"/>
            <a:ext cx="1700894" cy="1707698"/>
          </a:xfrm>
          <a:prstGeom prst="rect">
            <a:avLst/>
          </a:prstGeom>
        </p:spPr>
      </p:pic>
      <p:pic>
        <p:nvPicPr>
          <p:cNvPr id="8" name="Picture 8" descr="A blue sign with white letters&#10;&#10;Description automatically generated">
            <a:extLst>
              <a:ext uri="{FF2B5EF4-FFF2-40B4-BE49-F238E27FC236}">
                <a16:creationId xmlns:a16="http://schemas.microsoft.com/office/drawing/2014/main" id="{693C6F42-C7F0-946E-CBCE-E891F497A2AF}"/>
              </a:ext>
            </a:extLst>
          </p:cNvPr>
          <p:cNvPicPr>
            <a:picLocks noChangeAspect="1"/>
          </p:cNvPicPr>
          <p:nvPr/>
        </p:nvPicPr>
        <p:blipFill>
          <a:blip r:embed="rId6"/>
          <a:stretch>
            <a:fillRect/>
          </a:stretch>
        </p:blipFill>
        <p:spPr>
          <a:xfrm>
            <a:off x="655864" y="4069543"/>
            <a:ext cx="2743200" cy="719163"/>
          </a:xfrm>
          <a:prstGeom prst="rect">
            <a:avLst/>
          </a:prstGeom>
        </p:spPr>
      </p:pic>
    </p:spTree>
    <p:extLst>
      <p:ext uri="{BB962C8B-B14F-4D97-AF65-F5344CB8AC3E}">
        <p14:creationId xmlns:p14="http://schemas.microsoft.com/office/powerpoint/2010/main" val="2926672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26A5DA-CDE3-7A7F-D58F-EBCC20F19F19}"/>
              </a:ext>
            </a:extLst>
          </p:cNvPr>
          <p:cNvSpPr>
            <a:spLocks noGrp="1"/>
          </p:cNvSpPr>
          <p:nvPr>
            <p:ph type="title"/>
          </p:nvPr>
        </p:nvSpPr>
        <p:spPr>
          <a:xfrm>
            <a:off x="965200" y="1218476"/>
            <a:ext cx="3187318" cy="4421050"/>
          </a:xfrm>
          <a:effectLst/>
        </p:spPr>
        <p:txBody>
          <a:bodyPr anchor="ctr">
            <a:normAutofit/>
          </a:bodyPr>
          <a:lstStyle/>
          <a:p>
            <a:pPr algn="r"/>
            <a:r>
              <a:rPr lang="en-US" sz="3200" dirty="0">
                <a:solidFill>
                  <a:schemeClr val="tx1"/>
                </a:solidFill>
              </a:rPr>
              <a:t>React Native is great,  but debugging with a vanilla setup can be tricky</a:t>
            </a:r>
          </a:p>
        </p:txBody>
      </p:sp>
      <p:cxnSp>
        <p:nvCxnSpPr>
          <p:cNvPr id="17" name="Straight Connector 16">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345D8989-42CF-783A-BFE5-EEC6409AA078}"/>
              </a:ext>
            </a:extLst>
          </p:cNvPr>
          <p:cNvSpPr>
            <a:spLocks noGrp="1"/>
          </p:cNvSpPr>
          <p:nvPr>
            <p:ph idx="1"/>
          </p:nvPr>
        </p:nvSpPr>
        <p:spPr>
          <a:xfrm>
            <a:off x="5146751" y="1218475"/>
            <a:ext cx="6080050" cy="4421051"/>
          </a:xfrm>
          <a:effectLst/>
        </p:spPr>
        <p:txBody>
          <a:bodyPr>
            <a:normAutofit/>
          </a:bodyPr>
          <a:lstStyle/>
          <a:p>
            <a:r>
              <a:rPr lang="en-US" sz="1600" dirty="0"/>
              <a:t>Too much time lost using </a:t>
            </a:r>
            <a:r>
              <a:rPr lang="en-US" sz="1600" dirty="0" err="1"/>
              <a:t>console.log</a:t>
            </a:r>
            <a:r>
              <a:rPr lang="en-US" sz="1600" dirty="0"/>
              <a:t>()</a:t>
            </a:r>
          </a:p>
          <a:p>
            <a:r>
              <a:rPr lang="en-US" sz="1600" dirty="0"/>
              <a:t>chrome Dev menu can be clunky and limited on what it offers</a:t>
            </a:r>
          </a:p>
          <a:p>
            <a:r>
              <a:rPr lang="en-US" sz="1600" dirty="0"/>
              <a:t>Tools such as Chrome dev tools uses remote debugging so experience isn’t the same as running JavaScript on  a real device </a:t>
            </a:r>
          </a:p>
        </p:txBody>
      </p:sp>
    </p:spTree>
    <p:extLst>
      <p:ext uri="{BB962C8B-B14F-4D97-AF65-F5344CB8AC3E}">
        <p14:creationId xmlns:p14="http://schemas.microsoft.com/office/powerpoint/2010/main" val="238091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B0DE2-912D-2E9B-3D33-B1C2C7ED55BC}"/>
              </a:ext>
            </a:extLst>
          </p:cNvPr>
          <p:cNvSpPr>
            <a:spLocks noGrp="1"/>
          </p:cNvSpPr>
          <p:nvPr>
            <p:ph type="title"/>
          </p:nvPr>
        </p:nvSpPr>
        <p:spPr/>
        <p:txBody>
          <a:bodyPr/>
          <a:lstStyle/>
          <a:p>
            <a:r>
              <a:rPr lang="en-US" dirty="0"/>
              <a:t>What are the options ?</a:t>
            </a:r>
          </a:p>
        </p:txBody>
      </p:sp>
      <p:graphicFrame>
        <p:nvGraphicFramePr>
          <p:cNvPr id="5" name="Table 5">
            <a:extLst>
              <a:ext uri="{FF2B5EF4-FFF2-40B4-BE49-F238E27FC236}">
                <a16:creationId xmlns:a16="http://schemas.microsoft.com/office/drawing/2014/main" id="{F95E3B11-D185-B5D8-60DF-7752A5B0841E}"/>
              </a:ext>
            </a:extLst>
          </p:cNvPr>
          <p:cNvGraphicFramePr>
            <a:graphicFrameLocks noGrp="1"/>
          </p:cNvGraphicFramePr>
          <p:nvPr>
            <p:extLst>
              <p:ext uri="{D42A27DB-BD31-4B8C-83A1-F6EECF244321}">
                <p14:modId xmlns:p14="http://schemas.microsoft.com/office/powerpoint/2010/main" val="644414648"/>
              </p:ext>
            </p:extLst>
          </p:nvPr>
        </p:nvGraphicFramePr>
        <p:xfrm>
          <a:off x="393404" y="2179675"/>
          <a:ext cx="11642078" cy="4332336"/>
        </p:xfrm>
        <a:graphic>
          <a:graphicData uri="http://schemas.openxmlformats.org/drawingml/2006/table">
            <a:tbl>
              <a:tblPr firstRow="1" bandRow="1">
                <a:tableStyleId>{5C22544A-7EE6-4342-B048-85BDC9FD1C3A}</a:tableStyleId>
              </a:tblPr>
              <a:tblGrid>
                <a:gridCol w="1663154">
                  <a:extLst>
                    <a:ext uri="{9D8B030D-6E8A-4147-A177-3AD203B41FA5}">
                      <a16:colId xmlns:a16="http://schemas.microsoft.com/office/drawing/2014/main" val="604918593"/>
                    </a:ext>
                  </a:extLst>
                </a:gridCol>
                <a:gridCol w="1663154">
                  <a:extLst>
                    <a:ext uri="{9D8B030D-6E8A-4147-A177-3AD203B41FA5}">
                      <a16:colId xmlns:a16="http://schemas.microsoft.com/office/drawing/2014/main" val="2178565199"/>
                    </a:ext>
                  </a:extLst>
                </a:gridCol>
                <a:gridCol w="1663154">
                  <a:extLst>
                    <a:ext uri="{9D8B030D-6E8A-4147-A177-3AD203B41FA5}">
                      <a16:colId xmlns:a16="http://schemas.microsoft.com/office/drawing/2014/main" val="478606389"/>
                    </a:ext>
                  </a:extLst>
                </a:gridCol>
                <a:gridCol w="1437557">
                  <a:extLst>
                    <a:ext uri="{9D8B030D-6E8A-4147-A177-3AD203B41FA5}">
                      <a16:colId xmlns:a16="http://schemas.microsoft.com/office/drawing/2014/main" val="3952652756"/>
                    </a:ext>
                  </a:extLst>
                </a:gridCol>
                <a:gridCol w="1258390">
                  <a:extLst>
                    <a:ext uri="{9D8B030D-6E8A-4147-A177-3AD203B41FA5}">
                      <a16:colId xmlns:a16="http://schemas.microsoft.com/office/drawing/2014/main" val="1076455775"/>
                    </a:ext>
                  </a:extLst>
                </a:gridCol>
                <a:gridCol w="2293515">
                  <a:extLst>
                    <a:ext uri="{9D8B030D-6E8A-4147-A177-3AD203B41FA5}">
                      <a16:colId xmlns:a16="http://schemas.microsoft.com/office/drawing/2014/main" val="479334958"/>
                    </a:ext>
                  </a:extLst>
                </a:gridCol>
                <a:gridCol w="1663154">
                  <a:extLst>
                    <a:ext uri="{9D8B030D-6E8A-4147-A177-3AD203B41FA5}">
                      <a16:colId xmlns:a16="http://schemas.microsoft.com/office/drawing/2014/main" val="478919998"/>
                    </a:ext>
                  </a:extLst>
                </a:gridCol>
              </a:tblGrid>
              <a:tr h="977599">
                <a:tc>
                  <a:txBody>
                    <a:bodyPr/>
                    <a:lstStyle/>
                    <a:p>
                      <a:r>
                        <a:rPr lang="en-US" dirty="0"/>
                        <a:t>Tool</a:t>
                      </a:r>
                    </a:p>
                  </a:txBody>
                  <a:tcPr/>
                </a:tc>
                <a:tc>
                  <a:txBody>
                    <a:bodyPr/>
                    <a:lstStyle/>
                    <a:p>
                      <a:r>
                        <a:rPr lang="en-US" dirty="0"/>
                        <a:t>Component View</a:t>
                      </a:r>
                    </a:p>
                  </a:txBody>
                  <a:tcPr/>
                </a:tc>
                <a:tc>
                  <a:txBody>
                    <a:bodyPr/>
                    <a:lstStyle/>
                    <a:p>
                      <a:r>
                        <a:rPr lang="en-US" dirty="0"/>
                        <a:t>View application state</a:t>
                      </a:r>
                    </a:p>
                  </a:txBody>
                  <a:tcPr/>
                </a:tc>
                <a:tc>
                  <a:txBody>
                    <a:bodyPr/>
                    <a:lstStyle/>
                    <a:p>
                      <a:r>
                        <a:rPr lang="en-US" dirty="0"/>
                        <a:t>View Network requests</a:t>
                      </a:r>
                    </a:p>
                  </a:txBody>
                  <a:tcPr/>
                </a:tc>
                <a:tc>
                  <a:txBody>
                    <a:bodyPr/>
                    <a:lstStyle/>
                    <a:p>
                      <a:r>
                        <a:rPr lang="en-US" dirty="0"/>
                        <a:t>Profiler</a:t>
                      </a:r>
                    </a:p>
                  </a:txBody>
                  <a:tcPr/>
                </a:tc>
                <a:tc>
                  <a:txBody>
                    <a:bodyPr/>
                    <a:lstStyle/>
                    <a:p>
                      <a:r>
                        <a:rPr lang="en-US" dirty="0"/>
                        <a:t>Bidirectional Communication</a:t>
                      </a:r>
                    </a:p>
                  </a:txBody>
                  <a:tcPr/>
                </a:tc>
                <a:tc>
                  <a:txBody>
                    <a:bodyPr/>
                    <a:lstStyle/>
                    <a:p>
                      <a:r>
                        <a:rPr lang="en-US" dirty="0"/>
                        <a:t>Third party plugin system</a:t>
                      </a:r>
                    </a:p>
                  </a:txBody>
                  <a:tcPr/>
                </a:tc>
                <a:extLst>
                  <a:ext uri="{0D108BD9-81ED-4DB2-BD59-A6C34878D82A}">
                    <a16:rowId xmlns:a16="http://schemas.microsoft.com/office/drawing/2014/main" val="2132228216"/>
                  </a:ext>
                </a:extLst>
              </a:tr>
              <a:tr h="852439">
                <a:tc>
                  <a:txBody>
                    <a:bodyPr/>
                    <a:lstStyle/>
                    <a:p>
                      <a:r>
                        <a:rPr lang="en-US" dirty="0"/>
                        <a:t>Chrome Dev tools</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687819048"/>
                  </a:ext>
                </a:extLst>
              </a:tr>
              <a:tr h="100713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React </a:t>
                      </a:r>
                      <a:r>
                        <a:rPr lang="en-US" dirty="0" err="1"/>
                        <a:t>devtools</a:t>
                      </a:r>
                      <a:endParaRPr lang="en-US" dirty="0"/>
                    </a:p>
                    <a:p>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825867392"/>
                  </a:ext>
                </a:extLst>
              </a:tr>
              <a:tr h="852439">
                <a:tc>
                  <a:txBody>
                    <a:bodyPr/>
                    <a:lstStyle/>
                    <a:p>
                      <a:r>
                        <a:rPr lang="en-US" dirty="0" err="1"/>
                        <a:t>Reactatron</a:t>
                      </a:r>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287986575"/>
                  </a:ext>
                </a:extLst>
              </a:tr>
              <a:tr h="642729">
                <a:tc>
                  <a:txBody>
                    <a:bodyPr/>
                    <a:lstStyle/>
                    <a:p>
                      <a:r>
                        <a:rPr lang="en-US" dirty="0"/>
                        <a:t>Flipper</a:t>
                      </a:r>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603660836"/>
                  </a:ext>
                </a:extLst>
              </a:tr>
            </a:tbl>
          </a:graphicData>
        </a:graphic>
      </p:graphicFrame>
      <p:pic>
        <p:nvPicPr>
          <p:cNvPr id="9" name="Graphic 8" descr="Tick with solid fill">
            <a:extLst>
              <a:ext uri="{FF2B5EF4-FFF2-40B4-BE49-F238E27FC236}">
                <a16:creationId xmlns:a16="http://schemas.microsoft.com/office/drawing/2014/main" id="{1DA0908C-65E4-B967-B3B1-2FDE8189B7B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54666" y="3369033"/>
            <a:ext cx="457200" cy="457200"/>
          </a:xfrm>
          <a:prstGeom prst="rect">
            <a:avLst/>
          </a:prstGeom>
        </p:spPr>
      </p:pic>
      <p:pic>
        <p:nvPicPr>
          <p:cNvPr id="10" name="Graphic 9" descr="Tick with solid fill">
            <a:extLst>
              <a:ext uri="{FF2B5EF4-FFF2-40B4-BE49-F238E27FC236}">
                <a16:creationId xmlns:a16="http://schemas.microsoft.com/office/drawing/2014/main" id="{39DCB6A0-D535-4710-2A09-F28DE697CF2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37441" y="4248712"/>
            <a:ext cx="457200" cy="457200"/>
          </a:xfrm>
          <a:prstGeom prst="rect">
            <a:avLst/>
          </a:prstGeom>
        </p:spPr>
      </p:pic>
      <p:pic>
        <p:nvPicPr>
          <p:cNvPr id="11" name="Graphic 10" descr="Tick with solid fill">
            <a:extLst>
              <a:ext uri="{FF2B5EF4-FFF2-40B4-BE49-F238E27FC236}">
                <a16:creationId xmlns:a16="http://schemas.microsoft.com/office/drawing/2014/main" id="{CDAFEDED-D5BC-9497-69CB-52102538F3E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35567" y="5191752"/>
            <a:ext cx="457200" cy="457200"/>
          </a:xfrm>
          <a:prstGeom prst="rect">
            <a:avLst/>
          </a:prstGeom>
        </p:spPr>
      </p:pic>
      <p:pic>
        <p:nvPicPr>
          <p:cNvPr id="12" name="Graphic 11" descr="Tick with solid fill">
            <a:extLst>
              <a:ext uri="{FF2B5EF4-FFF2-40B4-BE49-F238E27FC236}">
                <a16:creationId xmlns:a16="http://schemas.microsoft.com/office/drawing/2014/main" id="{F5AAB2AB-D925-0B76-6B89-A03213FEE01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81567" y="5221341"/>
            <a:ext cx="457200" cy="457200"/>
          </a:xfrm>
          <a:prstGeom prst="rect">
            <a:avLst/>
          </a:prstGeom>
        </p:spPr>
      </p:pic>
      <p:pic>
        <p:nvPicPr>
          <p:cNvPr id="13" name="Graphic 12" descr="Tick with solid fill">
            <a:extLst>
              <a:ext uri="{FF2B5EF4-FFF2-40B4-BE49-F238E27FC236}">
                <a16:creationId xmlns:a16="http://schemas.microsoft.com/office/drawing/2014/main" id="{F24AA13E-4D97-B6B8-4980-15EA0444541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40973" y="5870917"/>
            <a:ext cx="457200" cy="457200"/>
          </a:xfrm>
          <a:prstGeom prst="rect">
            <a:avLst/>
          </a:prstGeom>
        </p:spPr>
      </p:pic>
      <p:pic>
        <p:nvPicPr>
          <p:cNvPr id="14" name="Graphic 13" descr="Tick with solid fill">
            <a:extLst>
              <a:ext uri="{FF2B5EF4-FFF2-40B4-BE49-F238E27FC236}">
                <a16:creationId xmlns:a16="http://schemas.microsoft.com/office/drawing/2014/main" id="{07A3AD3A-0BFB-FF32-7C2B-3BA25A92A85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01774" y="5929924"/>
            <a:ext cx="457200" cy="457200"/>
          </a:xfrm>
          <a:prstGeom prst="rect">
            <a:avLst/>
          </a:prstGeom>
        </p:spPr>
      </p:pic>
      <p:pic>
        <p:nvPicPr>
          <p:cNvPr id="15" name="Graphic 14" descr="Tick with solid fill">
            <a:extLst>
              <a:ext uri="{FF2B5EF4-FFF2-40B4-BE49-F238E27FC236}">
                <a16:creationId xmlns:a16="http://schemas.microsoft.com/office/drawing/2014/main" id="{7336EF95-67F1-7CFF-BF4A-B573040B0DB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67400" y="5221341"/>
            <a:ext cx="457200" cy="457200"/>
          </a:xfrm>
          <a:prstGeom prst="rect">
            <a:avLst/>
          </a:prstGeom>
        </p:spPr>
      </p:pic>
      <p:pic>
        <p:nvPicPr>
          <p:cNvPr id="16" name="Graphic 15" descr="Tick with solid fill">
            <a:extLst>
              <a:ext uri="{FF2B5EF4-FFF2-40B4-BE49-F238E27FC236}">
                <a16:creationId xmlns:a16="http://schemas.microsoft.com/office/drawing/2014/main" id="{DBB15E38-F6D2-CD26-3D40-9A74FE2778F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78749" y="5953612"/>
            <a:ext cx="457200" cy="457200"/>
          </a:xfrm>
          <a:prstGeom prst="rect">
            <a:avLst/>
          </a:prstGeom>
        </p:spPr>
      </p:pic>
      <p:pic>
        <p:nvPicPr>
          <p:cNvPr id="17" name="Graphic 16" descr="Tick with solid fill">
            <a:extLst>
              <a:ext uri="{FF2B5EF4-FFF2-40B4-BE49-F238E27FC236}">
                <a16:creationId xmlns:a16="http://schemas.microsoft.com/office/drawing/2014/main" id="{2AEF074D-C333-384A-9312-DD162F8D6C7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30328" y="3341349"/>
            <a:ext cx="457200" cy="457200"/>
          </a:xfrm>
          <a:prstGeom prst="rect">
            <a:avLst/>
          </a:prstGeom>
        </p:spPr>
      </p:pic>
      <p:pic>
        <p:nvPicPr>
          <p:cNvPr id="18" name="Graphic 17" descr="Tick with solid fill">
            <a:extLst>
              <a:ext uri="{FF2B5EF4-FFF2-40B4-BE49-F238E27FC236}">
                <a16:creationId xmlns:a16="http://schemas.microsoft.com/office/drawing/2014/main" id="{123E5200-B7F6-3677-8BA9-C1D3FA48412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75696" y="4300822"/>
            <a:ext cx="457200" cy="457200"/>
          </a:xfrm>
          <a:prstGeom prst="rect">
            <a:avLst/>
          </a:prstGeom>
        </p:spPr>
      </p:pic>
      <p:pic>
        <p:nvPicPr>
          <p:cNvPr id="19" name="Graphic 18" descr="Tick with solid fill">
            <a:extLst>
              <a:ext uri="{FF2B5EF4-FFF2-40B4-BE49-F238E27FC236}">
                <a16:creationId xmlns:a16="http://schemas.microsoft.com/office/drawing/2014/main" id="{5171235A-87CB-52F8-C62B-D91804F0A7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75696" y="5976825"/>
            <a:ext cx="457200" cy="457200"/>
          </a:xfrm>
          <a:prstGeom prst="rect">
            <a:avLst/>
          </a:prstGeom>
        </p:spPr>
      </p:pic>
      <p:pic>
        <p:nvPicPr>
          <p:cNvPr id="20" name="Graphic 19" descr="Tick with solid fill">
            <a:extLst>
              <a:ext uri="{FF2B5EF4-FFF2-40B4-BE49-F238E27FC236}">
                <a16:creationId xmlns:a16="http://schemas.microsoft.com/office/drawing/2014/main" id="{ADF64596-FCF7-A612-333F-17B87003ACA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004703" y="5953612"/>
            <a:ext cx="457200" cy="457200"/>
          </a:xfrm>
          <a:prstGeom prst="rect">
            <a:avLst/>
          </a:prstGeom>
        </p:spPr>
      </p:pic>
      <p:pic>
        <p:nvPicPr>
          <p:cNvPr id="21" name="Graphic 20" descr="Tick with solid fill">
            <a:extLst>
              <a:ext uri="{FF2B5EF4-FFF2-40B4-BE49-F238E27FC236}">
                <a16:creationId xmlns:a16="http://schemas.microsoft.com/office/drawing/2014/main" id="{C05926FF-9FDA-FA3D-0DA8-4471B799EC6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85947" y="5245331"/>
            <a:ext cx="457200" cy="457200"/>
          </a:xfrm>
          <a:prstGeom prst="rect">
            <a:avLst/>
          </a:prstGeom>
        </p:spPr>
      </p:pic>
      <p:pic>
        <p:nvPicPr>
          <p:cNvPr id="22" name="Graphic 21" descr="Tick with solid fill">
            <a:extLst>
              <a:ext uri="{FF2B5EF4-FFF2-40B4-BE49-F238E27FC236}">
                <a16:creationId xmlns:a16="http://schemas.microsoft.com/office/drawing/2014/main" id="{D3DA5F80-44E8-29AA-B096-9EC7ADE9F7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031102" y="5221660"/>
            <a:ext cx="457200" cy="457200"/>
          </a:xfrm>
          <a:prstGeom prst="rect">
            <a:avLst/>
          </a:prstGeom>
        </p:spPr>
      </p:pic>
      <p:pic>
        <p:nvPicPr>
          <p:cNvPr id="24" name="Graphic 23" descr="Tick with solid fill">
            <a:extLst>
              <a:ext uri="{FF2B5EF4-FFF2-40B4-BE49-F238E27FC236}">
                <a16:creationId xmlns:a16="http://schemas.microsoft.com/office/drawing/2014/main" id="{6E0434C9-8F88-B3FD-BD08-3F00B594F47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011295" y="5953612"/>
            <a:ext cx="457200" cy="457200"/>
          </a:xfrm>
          <a:prstGeom prst="rect">
            <a:avLst/>
          </a:prstGeom>
        </p:spPr>
      </p:pic>
      <p:pic>
        <p:nvPicPr>
          <p:cNvPr id="25" name="Graphic 24" descr="Tick with solid fill">
            <a:extLst>
              <a:ext uri="{FF2B5EF4-FFF2-40B4-BE49-F238E27FC236}">
                <a16:creationId xmlns:a16="http://schemas.microsoft.com/office/drawing/2014/main" id="{67905306-8210-1EA7-8A19-86718C01E86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75696" y="3341349"/>
            <a:ext cx="457200" cy="457200"/>
          </a:xfrm>
          <a:prstGeom prst="rect">
            <a:avLst/>
          </a:prstGeom>
        </p:spPr>
      </p:pic>
    </p:spTree>
    <p:extLst>
      <p:ext uri="{BB962C8B-B14F-4D97-AF65-F5344CB8AC3E}">
        <p14:creationId xmlns:p14="http://schemas.microsoft.com/office/powerpoint/2010/main" val="3389963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967D9-53E2-7111-B64B-71EF32EF5BFC}"/>
              </a:ext>
            </a:extLst>
          </p:cNvPr>
          <p:cNvSpPr>
            <a:spLocks noGrp="1"/>
          </p:cNvSpPr>
          <p:nvPr>
            <p:ph type="title"/>
          </p:nvPr>
        </p:nvSpPr>
        <p:spPr/>
        <p:txBody>
          <a:bodyPr/>
          <a:lstStyle/>
          <a:p>
            <a:r>
              <a:rPr lang="en-US" dirty="0" err="1"/>
              <a:t>Reactatron</a:t>
            </a:r>
            <a:endParaRPr lang="en-US" dirty="0"/>
          </a:p>
        </p:txBody>
      </p:sp>
      <p:sp>
        <p:nvSpPr>
          <p:cNvPr id="3" name="Content Placeholder 2">
            <a:extLst>
              <a:ext uri="{FF2B5EF4-FFF2-40B4-BE49-F238E27FC236}">
                <a16:creationId xmlns:a16="http://schemas.microsoft.com/office/drawing/2014/main" id="{5F8769BA-5E54-9096-DDC3-9EB1129AD948}"/>
              </a:ext>
            </a:extLst>
          </p:cNvPr>
          <p:cNvSpPr>
            <a:spLocks noGrp="1"/>
          </p:cNvSpPr>
          <p:nvPr>
            <p:ph idx="1"/>
          </p:nvPr>
        </p:nvSpPr>
        <p:spPr>
          <a:xfrm>
            <a:off x="39223" y="2145614"/>
            <a:ext cx="4219947" cy="3636511"/>
          </a:xfrm>
        </p:spPr>
        <p:txBody>
          <a:bodyPr/>
          <a:lstStyle/>
          <a:p>
            <a:pPr marL="0" indent="0">
              <a:buNone/>
            </a:pPr>
            <a:r>
              <a:rPr lang="en-US" dirty="0"/>
              <a:t> + Really good at debugging app state</a:t>
            </a:r>
          </a:p>
          <a:p>
            <a:pPr marL="0" indent="0">
              <a:buNone/>
            </a:pPr>
            <a:r>
              <a:rPr lang="en-US" dirty="0"/>
              <a:t> + Network logs</a:t>
            </a:r>
          </a:p>
          <a:p>
            <a:pPr marL="0" indent="0">
              <a:buNone/>
            </a:pPr>
            <a:r>
              <a:rPr lang="en-US" dirty="0"/>
              <a:t>+ Bi-directional communication</a:t>
            </a:r>
          </a:p>
        </p:txBody>
      </p:sp>
      <p:pic>
        <p:nvPicPr>
          <p:cNvPr id="2050" name="Picture 2">
            <a:extLst>
              <a:ext uri="{FF2B5EF4-FFF2-40B4-BE49-F238E27FC236}">
                <a16:creationId xmlns:a16="http://schemas.microsoft.com/office/drawing/2014/main" id="{08F041B9-102D-C6C3-3C3C-768B25409D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2832" y="1678908"/>
            <a:ext cx="4046531" cy="497751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A08C9B9-7580-7A00-E8A1-B568F4710D40}"/>
              </a:ext>
            </a:extLst>
          </p:cNvPr>
          <p:cNvSpPr txBox="1"/>
          <p:nvPr/>
        </p:nvSpPr>
        <p:spPr>
          <a:xfrm>
            <a:off x="4491596" y="2875001"/>
            <a:ext cx="3208809" cy="2585323"/>
          </a:xfrm>
          <a:prstGeom prst="rect">
            <a:avLst/>
          </a:prstGeom>
          <a:noFill/>
        </p:spPr>
        <p:txBody>
          <a:bodyPr wrap="square" rtlCol="0">
            <a:spAutoFit/>
          </a:bodyPr>
          <a:lstStyle/>
          <a:p>
            <a:pPr marL="285750" indent="-285750">
              <a:buFontTx/>
              <a:buChar char="-"/>
            </a:pPr>
            <a:r>
              <a:rPr lang="en-US" dirty="0"/>
              <a:t>Not so good with extensibility </a:t>
            </a:r>
          </a:p>
          <a:p>
            <a:pPr marL="285750" indent="-285750">
              <a:buFontTx/>
              <a:buChar char="-"/>
            </a:pPr>
            <a:endParaRPr lang="en-US" dirty="0"/>
          </a:p>
          <a:p>
            <a:pPr marL="285750" indent="-285750">
              <a:buFontTx/>
              <a:buChar char="-"/>
            </a:pPr>
            <a:r>
              <a:rPr lang="en-US" dirty="0"/>
              <a:t>No third party plugins or the ability to create your own</a:t>
            </a:r>
          </a:p>
          <a:p>
            <a:pPr marL="285750" indent="-285750">
              <a:buFontTx/>
              <a:buChar char="-"/>
            </a:pPr>
            <a:endParaRPr lang="en-US" dirty="0"/>
          </a:p>
          <a:p>
            <a:pPr marL="285750" indent="-285750">
              <a:buFontTx/>
              <a:buChar char="-"/>
            </a:pPr>
            <a:r>
              <a:rPr lang="en-US" dirty="0"/>
              <a:t>Requires manual setup in your  code</a:t>
            </a:r>
          </a:p>
        </p:txBody>
      </p:sp>
    </p:spTree>
    <p:extLst>
      <p:ext uri="{BB962C8B-B14F-4D97-AF65-F5344CB8AC3E}">
        <p14:creationId xmlns:p14="http://schemas.microsoft.com/office/powerpoint/2010/main" val="1623101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55D7B-29FB-401F-2171-0A8632712B47}"/>
              </a:ext>
            </a:extLst>
          </p:cNvPr>
          <p:cNvSpPr>
            <a:spLocks noGrp="1"/>
          </p:cNvSpPr>
          <p:nvPr>
            <p:ph type="title"/>
          </p:nvPr>
        </p:nvSpPr>
        <p:spPr/>
        <p:txBody>
          <a:bodyPr/>
          <a:lstStyle/>
          <a:p>
            <a:r>
              <a:rPr lang="en-US" dirty="0"/>
              <a:t>Flipper</a:t>
            </a:r>
          </a:p>
        </p:txBody>
      </p:sp>
      <p:sp>
        <p:nvSpPr>
          <p:cNvPr id="3" name="Content Placeholder 2">
            <a:extLst>
              <a:ext uri="{FF2B5EF4-FFF2-40B4-BE49-F238E27FC236}">
                <a16:creationId xmlns:a16="http://schemas.microsoft.com/office/drawing/2014/main" id="{4697C834-5883-ECFE-3F35-BCC4B505E4DC}"/>
              </a:ext>
            </a:extLst>
          </p:cNvPr>
          <p:cNvSpPr>
            <a:spLocks noGrp="1"/>
          </p:cNvSpPr>
          <p:nvPr>
            <p:ph idx="1"/>
          </p:nvPr>
        </p:nvSpPr>
        <p:spPr>
          <a:xfrm>
            <a:off x="920013" y="2224007"/>
            <a:ext cx="9867435" cy="2638968"/>
          </a:xfrm>
        </p:spPr>
        <p:txBody>
          <a:bodyPr>
            <a:normAutofit/>
          </a:bodyPr>
          <a:lstStyle/>
          <a:p>
            <a:r>
              <a:rPr lang="en-US" dirty="0"/>
              <a:t>Open sourced by Meta 2018   </a:t>
            </a:r>
          </a:p>
          <a:p>
            <a:r>
              <a:rPr lang="en-US" dirty="0"/>
              <a:t>Debugging client for debugging iOS, android and React Native Apps  </a:t>
            </a:r>
          </a:p>
          <a:p>
            <a:r>
              <a:rPr lang="en-US" dirty="0"/>
              <a:t>Built as a platform to be extensible ,with the ability to create your own plugins and consume others made by third parties. </a:t>
            </a:r>
          </a:p>
          <a:p>
            <a:r>
              <a:rPr lang="en-US" dirty="0"/>
              <a:t>Lots of third-party plugins available </a:t>
            </a:r>
          </a:p>
          <a:p>
            <a:r>
              <a:rPr lang="en-US" dirty="0"/>
              <a:t>Allow bidirectional communication between React Native and flipper client</a:t>
            </a:r>
          </a:p>
          <a:p>
            <a:endParaRPr lang="en-US" dirty="0"/>
          </a:p>
        </p:txBody>
      </p:sp>
      <p:pic>
        <p:nvPicPr>
          <p:cNvPr id="1026" name="Picture 2">
            <a:extLst>
              <a:ext uri="{FF2B5EF4-FFF2-40B4-BE49-F238E27FC236}">
                <a16:creationId xmlns:a16="http://schemas.microsoft.com/office/drawing/2014/main" id="{D33611AA-EA69-F6DE-D0A5-6FCBECCAF6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2081" y="4633993"/>
            <a:ext cx="4824190" cy="2667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41478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F96B2-6206-A3D1-06E0-EFB45D429BCC}"/>
              </a:ext>
            </a:extLst>
          </p:cNvPr>
          <p:cNvSpPr>
            <a:spLocks noGrp="1"/>
          </p:cNvSpPr>
          <p:nvPr>
            <p:ph type="title"/>
          </p:nvPr>
        </p:nvSpPr>
        <p:spPr/>
        <p:txBody>
          <a:bodyPr/>
          <a:lstStyle/>
          <a:p>
            <a:r>
              <a:rPr lang="en-US" dirty="0"/>
              <a:t>Installing and using flipper</a:t>
            </a:r>
          </a:p>
        </p:txBody>
      </p:sp>
      <p:sp>
        <p:nvSpPr>
          <p:cNvPr id="3" name="Content Placeholder 2">
            <a:extLst>
              <a:ext uri="{FF2B5EF4-FFF2-40B4-BE49-F238E27FC236}">
                <a16:creationId xmlns:a16="http://schemas.microsoft.com/office/drawing/2014/main" id="{5F0A4075-88C4-11F5-A20B-3303CA363A9C}"/>
              </a:ext>
            </a:extLst>
          </p:cNvPr>
          <p:cNvSpPr>
            <a:spLocks noGrp="1"/>
          </p:cNvSpPr>
          <p:nvPr>
            <p:ph idx="1"/>
          </p:nvPr>
        </p:nvSpPr>
        <p:spPr>
          <a:xfrm>
            <a:off x="818712" y="2433234"/>
            <a:ext cx="10554574" cy="3425564"/>
          </a:xfrm>
        </p:spPr>
        <p:txBody>
          <a:bodyPr/>
          <a:lstStyle/>
          <a:p>
            <a:r>
              <a:rPr lang="en-US" dirty="0"/>
              <a:t>From </a:t>
            </a:r>
            <a:r>
              <a:rPr lang="en-GB" b="0" i="0" u="none" strike="noStrike" dirty="0">
                <a:effectLst/>
                <a:latin typeface="Poppins" pitchFamily="2" charset="77"/>
              </a:rPr>
              <a:t>React Native 0.62 </a:t>
            </a:r>
            <a:r>
              <a:rPr lang="en-US" b="0" i="0" u="none" strike="noStrike" dirty="0">
                <a:effectLst/>
                <a:latin typeface="Poppins" pitchFamily="2" charset="77"/>
              </a:rPr>
              <a:t>o</a:t>
            </a:r>
            <a:r>
              <a:rPr lang="en-US" dirty="0"/>
              <a:t>ut of the box vanilla installs of React Native – it just works </a:t>
            </a:r>
          </a:p>
        </p:txBody>
      </p:sp>
    </p:spTree>
    <p:extLst>
      <p:ext uri="{BB962C8B-B14F-4D97-AF65-F5344CB8AC3E}">
        <p14:creationId xmlns:p14="http://schemas.microsoft.com/office/powerpoint/2010/main" val="2398682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F96B2-6206-A3D1-06E0-EFB45D429BCC}"/>
              </a:ext>
            </a:extLst>
          </p:cNvPr>
          <p:cNvSpPr>
            <a:spLocks noGrp="1"/>
          </p:cNvSpPr>
          <p:nvPr>
            <p:ph type="title"/>
          </p:nvPr>
        </p:nvSpPr>
        <p:spPr/>
        <p:txBody>
          <a:bodyPr/>
          <a:lstStyle/>
          <a:p>
            <a:r>
              <a:rPr lang="en-US" dirty="0"/>
              <a:t>Plugins that have helped speed up my workflow </a:t>
            </a:r>
          </a:p>
        </p:txBody>
      </p:sp>
      <p:pic>
        <p:nvPicPr>
          <p:cNvPr id="5" name="Picture 4" descr="A screenshot of a phone&#10;&#10;Description automatically generated">
            <a:extLst>
              <a:ext uri="{FF2B5EF4-FFF2-40B4-BE49-F238E27FC236}">
                <a16:creationId xmlns:a16="http://schemas.microsoft.com/office/drawing/2014/main" id="{08DCC999-6A5E-4EC9-6625-ECC5C782A38C}"/>
              </a:ext>
            </a:extLst>
          </p:cNvPr>
          <p:cNvPicPr>
            <a:picLocks noChangeAspect="1"/>
          </p:cNvPicPr>
          <p:nvPr/>
        </p:nvPicPr>
        <p:blipFill>
          <a:blip r:embed="rId3"/>
          <a:stretch>
            <a:fillRect/>
          </a:stretch>
        </p:blipFill>
        <p:spPr>
          <a:xfrm>
            <a:off x="818712" y="2054499"/>
            <a:ext cx="2265985" cy="4356313"/>
          </a:xfrm>
          <a:prstGeom prst="rect">
            <a:avLst/>
          </a:prstGeom>
        </p:spPr>
      </p:pic>
    </p:spTree>
    <p:extLst>
      <p:ext uri="{BB962C8B-B14F-4D97-AF65-F5344CB8AC3E}">
        <p14:creationId xmlns:p14="http://schemas.microsoft.com/office/powerpoint/2010/main" val="25379800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Quotable</Template>
  <TotalTime>8774</TotalTime>
  <Words>1901</Words>
  <Application>Microsoft Macintosh PowerPoint</Application>
  <PresentationFormat>Widescreen</PresentationFormat>
  <Paragraphs>196</Paragraphs>
  <Slides>14</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Century Gothic</vt:lpstr>
      <vt:lpstr>Poppins</vt:lpstr>
      <vt:lpstr>Wingdings 2</vt:lpstr>
      <vt:lpstr>Quotable</vt:lpstr>
      <vt:lpstr>Enhance your React Native apps debugging using Flipper</vt:lpstr>
      <vt:lpstr>Who am I? </vt:lpstr>
      <vt:lpstr>What is this talk about? </vt:lpstr>
      <vt:lpstr>React Native is great,  but debugging with a vanilla setup can be tricky</vt:lpstr>
      <vt:lpstr>What are the options ?</vt:lpstr>
      <vt:lpstr>Reactatron</vt:lpstr>
      <vt:lpstr>Flipper</vt:lpstr>
      <vt:lpstr>Installing and using flipper</vt:lpstr>
      <vt:lpstr>Plugins that have helped speed up my workflow </vt:lpstr>
      <vt:lpstr>What can custom plugins help us with ?</vt:lpstr>
      <vt:lpstr>Building you own plugin – Adding to your app</vt:lpstr>
      <vt:lpstr>Building you own plugin – creating the client side</vt:lpstr>
      <vt:lpstr>Demo of plugin</vt:lpstr>
      <vt:lpstr>Thanks + 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Dominic Garbett</cp:lastModifiedBy>
  <cp:revision>149</cp:revision>
  <dcterms:created xsi:type="dcterms:W3CDTF">2023-07-13T08:07:53Z</dcterms:created>
  <dcterms:modified xsi:type="dcterms:W3CDTF">2023-08-08T15:52:26Z</dcterms:modified>
</cp:coreProperties>
</file>

<file path=docProps/thumbnail.jpeg>
</file>